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53"/>
  </p:notesMasterIdLst>
  <p:handoutMasterIdLst>
    <p:handoutMasterId r:id="rId154"/>
  </p:handoutMasterIdLst>
  <p:sldIdLst>
    <p:sldId id="256" r:id="rId5"/>
    <p:sldId id="464" r:id="rId6"/>
    <p:sldId id="460" r:id="rId7"/>
    <p:sldId id="466" r:id="rId8"/>
    <p:sldId id="465" r:id="rId9"/>
    <p:sldId id="467" r:id="rId10"/>
    <p:sldId id="468" r:id="rId11"/>
    <p:sldId id="469" r:id="rId12"/>
    <p:sldId id="470" r:id="rId13"/>
    <p:sldId id="471" r:id="rId14"/>
    <p:sldId id="474" r:id="rId15"/>
    <p:sldId id="473" r:id="rId16"/>
    <p:sldId id="528" r:id="rId17"/>
    <p:sldId id="529" r:id="rId18"/>
    <p:sldId id="530" r:id="rId19"/>
    <p:sldId id="531" r:id="rId20"/>
    <p:sldId id="532" r:id="rId21"/>
    <p:sldId id="533" r:id="rId22"/>
    <p:sldId id="534" r:id="rId23"/>
    <p:sldId id="535" r:id="rId24"/>
    <p:sldId id="536" r:id="rId25"/>
    <p:sldId id="537" r:id="rId26"/>
    <p:sldId id="538" r:id="rId27"/>
    <p:sldId id="539" r:id="rId28"/>
    <p:sldId id="540" r:id="rId29"/>
    <p:sldId id="541" r:id="rId30"/>
    <p:sldId id="542" r:id="rId31"/>
    <p:sldId id="543" r:id="rId32"/>
    <p:sldId id="544" r:id="rId33"/>
    <p:sldId id="545" r:id="rId34"/>
    <p:sldId id="546" r:id="rId35"/>
    <p:sldId id="547" r:id="rId36"/>
    <p:sldId id="548" r:id="rId37"/>
    <p:sldId id="549" r:id="rId38"/>
    <p:sldId id="550" r:id="rId39"/>
    <p:sldId id="551" r:id="rId40"/>
    <p:sldId id="552" r:id="rId41"/>
    <p:sldId id="553" r:id="rId42"/>
    <p:sldId id="554" r:id="rId43"/>
    <p:sldId id="555" r:id="rId44"/>
    <p:sldId id="556" r:id="rId45"/>
    <p:sldId id="557" r:id="rId46"/>
    <p:sldId id="558" r:id="rId47"/>
    <p:sldId id="559" r:id="rId48"/>
    <p:sldId id="560" r:id="rId49"/>
    <p:sldId id="561" r:id="rId50"/>
    <p:sldId id="562" r:id="rId51"/>
    <p:sldId id="563" r:id="rId52"/>
    <p:sldId id="564" r:id="rId53"/>
    <p:sldId id="565" r:id="rId54"/>
    <p:sldId id="566" r:id="rId55"/>
    <p:sldId id="567" r:id="rId56"/>
    <p:sldId id="568" r:id="rId57"/>
    <p:sldId id="569" r:id="rId58"/>
    <p:sldId id="570" r:id="rId59"/>
    <p:sldId id="571" r:id="rId60"/>
    <p:sldId id="572" r:id="rId61"/>
    <p:sldId id="573" r:id="rId62"/>
    <p:sldId id="574" r:id="rId63"/>
    <p:sldId id="575" r:id="rId64"/>
    <p:sldId id="576" r:id="rId65"/>
    <p:sldId id="577" r:id="rId66"/>
    <p:sldId id="578" r:id="rId67"/>
    <p:sldId id="579" r:id="rId68"/>
    <p:sldId id="580" r:id="rId69"/>
    <p:sldId id="582" r:id="rId70"/>
    <p:sldId id="583" r:id="rId71"/>
    <p:sldId id="584" r:id="rId72"/>
    <p:sldId id="585" r:id="rId73"/>
    <p:sldId id="586" r:id="rId74"/>
    <p:sldId id="587" r:id="rId75"/>
    <p:sldId id="589" r:id="rId76"/>
    <p:sldId id="590" r:id="rId77"/>
    <p:sldId id="591" r:id="rId78"/>
    <p:sldId id="592" r:id="rId79"/>
    <p:sldId id="593" r:id="rId80"/>
    <p:sldId id="594" r:id="rId81"/>
    <p:sldId id="595" r:id="rId82"/>
    <p:sldId id="596" r:id="rId83"/>
    <p:sldId id="597" r:id="rId84"/>
    <p:sldId id="598" r:id="rId85"/>
    <p:sldId id="599" r:id="rId86"/>
    <p:sldId id="600" r:id="rId87"/>
    <p:sldId id="601" r:id="rId88"/>
    <p:sldId id="602" r:id="rId89"/>
    <p:sldId id="603" r:id="rId90"/>
    <p:sldId id="604" r:id="rId91"/>
    <p:sldId id="605" r:id="rId92"/>
    <p:sldId id="606" r:id="rId93"/>
    <p:sldId id="607" r:id="rId94"/>
    <p:sldId id="608" r:id="rId95"/>
    <p:sldId id="609" r:id="rId96"/>
    <p:sldId id="610" r:id="rId97"/>
    <p:sldId id="611" r:id="rId98"/>
    <p:sldId id="612" r:id="rId99"/>
    <p:sldId id="613" r:id="rId100"/>
    <p:sldId id="614" r:id="rId101"/>
    <p:sldId id="616" r:id="rId102"/>
    <p:sldId id="615" r:id="rId103"/>
    <p:sldId id="617" r:id="rId104"/>
    <p:sldId id="618" r:id="rId105"/>
    <p:sldId id="619" r:id="rId106"/>
    <p:sldId id="620" r:id="rId107"/>
    <p:sldId id="621" r:id="rId108"/>
    <p:sldId id="622" r:id="rId109"/>
    <p:sldId id="623" r:id="rId110"/>
    <p:sldId id="624" r:id="rId111"/>
    <p:sldId id="625" r:id="rId112"/>
    <p:sldId id="626" r:id="rId113"/>
    <p:sldId id="627" r:id="rId114"/>
    <p:sldId id="628" r:id="rId115"/>
    <p:sldId id="629" r:id="rId116"/>
    <p:sldId id="630" r:id="rId117"/>
    <p:sldId id="631" r:id="rId118"/>
    <p:sldId id="632" r:id="rId119"/>
    <p:sldId id="633" r:id="rId120"/>
    <p:sldId id="634" r:id="rId121"/>
    <p:sldId id="635" r:id="rId122"/>
    <p:sldId id="636" r:id="rId123"/>
    <p:sldId id="637" r:id="rId124"/>
    <p:sldId id="638" r:id="rId125"/>
    <p:sldId id="639" r:id="rId126"/>
    <p:sldId id="640" r:id="rId127"/>
    <p:sldId id="641" r:id="rId128"/>
    <p:sldId id="642" r:id="rId129"/>
    <p:sldId id="643" r:id="rId130"/>
    <p:sldId id="644" r:id="rId131"/>
    <p:sldId id="645" r:id="rId132"/>
    <p:sldId id="646" r:id="rId133"/>
    <p:sldId id="647" r:id="rId134"/>
    <p:sldId id="648" r:id="rId135"/>
    <p:sldId id="649" r:id="rId136"/>
    <p:sldId id="650" r:id="rId137"/>
    <p:sldId id="651" r:id="rId138"/>
    <p:sldId id="652" r:id="rId139"/>
    <p:sldId id="653" r:id="rId140"/>
    <p:sldId id="654" r:id="rId141"/>
    <p:sldId id="655" r:id="rId142"/>
    <p:sldId id="656" r:id="rId143"/>
    <p:sldId id="657" r:id="rId144"/>
    <p:sldId id="658" r:id="rId145"/>
    <p:sldId id="659" r:id="rId146"/>
    <p:sldId id="660" r:id="rId147"/>
    <p:sldId id="661" r:id="rId148"/>
    <p:sldId id="662" r:id="rId149"/>
    <p:sldId id="663" r:id="rId150"/>
    <p:sldId id="664" r:id="rId151"/>
    <p:sldId id="665" r:id="rId152"/>
  </p:sldIdLst>
  <p:sldSz cx="9144000" cy="6858000" type="screen4x3"/>
  <p:notesSz cx="9928225" cy="6797675"/>
  <p:custDataLst>
    <p:tags r:id="rId15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nderoth" initials="E" lastIdx="3" clrIdx="0">
    <p:extLst>
      <p:ext uri="{19B8F6BF-5375-455C-9EA6-DF929625EA0E}">
        <p15:presenceInfo xmlns:p15="http://schemas.microsoft.com/office/powerpoint/2012/main" userId="Endero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CBF6"/>
    <a:srgbClr val="B21212"/>
    <a:srgbClr val="F53939"/>
    <a:srgbClr val="DBEEF4"/>
    <a:srgbClr val="FAFAB4"/>
    <a:srgbClr val="0070C0"/>
    <a:srgbClr val="FDFDCB"/>
    <a:srgbClr val="B5F1C9"/>
    <a:srgbClr val="F6B0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102" autoAdjust="0"/>
    <p:restoredTop sz="95141" autoAdjust="0"/>
  </p:normalViewPr>
  <p:slideViewPr>
    <p:cSldViewPr>
      <p:cViewPr varScale="1">
        <p:scale>
          <a:sx n="82" d="100"/>
          <a:sy n="82" d="100"/>
        </p:scale>
        <p:origin x="104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theme" Target="theme/theme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tableStyles" Target="tableStyles.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tags" Target="tags/tag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commentAuthors" Target="commen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notesMaster" Target="notesMasters/notes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handoutMaster" Target="handoutMasters/handoutMaster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10/05/2018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5/10/2018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180488597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190659717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20461301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77206363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107305889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378764217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365301816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426717511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187419077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2833439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09448963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105860456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23859193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32616461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16390838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181408081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54125163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116</a:t>
            </a:fld>
            <a:endParaRPr lang="en-GB" dirty="0"/>
          </a:p>
        </p:txBody>
      </p:sp>
    </p:spTree>
    <p:extLst>
      <p:ext uri="{BB962C8B-B14F-4D97-AF65-F5344CB8AC3E}">
        <p14:creationId xmlns:p14="http://schemas.microsoft.com/office/powerpoint/2010/main" val="257764400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117</a:t>
            </a:fld>
            <a:endParaRPr lang="en-GB" dirty="0"/>
          </a:p>
        </p:txBody>
      </p:sp>
    </p:spTree>
    <p:extLst>
      <p:ext uri="{BB962C8B-B14F-4D97-AF65-F5344CB8AC3E}">
        <p14:creationId xmlns:p14="http://schemas.microsoft.com/office/powerpoint/2010/main" val="127629877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118</a:t>
            </a:fld>
            <a:endParaRPr lang="en-GB" dirty="0"/>
          </a:p>
        </p:txBody>
      </p:sp>
    </p:spTree>
    <p:extLst>
      <p:ext uri="{BB962C8B-B14F-4D97-AF65-F5344CB8AC3E}">
        <p14:creationId xmlns:p14="http://schemas.microsoft.com/office/powerpoint/2010/main" val="10824839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119</a:t>
            </a:fld>
            <a:endParaRPr lang="en-GB" dirty="0"/>
          </a:p>
        </p:txBody>
      </p:sp>
    </p:spTree>
    <p:extLst>
      <p:ext uri="{BB962C8B-B14F-4D97-AF65-F5344CB8AC3E}">
        <p14:creationId xmlns:p14="http://schemas.microsoft.com/office/powerpoint/2010/main" val="3840118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53581204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120</a:t>
            </a:fld>
            <a:endParaRPr lang="en-GB" dirty="0"/>
          </a:p>
        </p:txBody>
      </p:sp>
    </p:spTree>
    <p:extLst>
      <p:ext uri="{BB962C8B-B14F-4D97-AF65-F5344CB8AC3E}">
        <p14:creationId xmlns:p14="http://schemas.microsoft.com/office/powerpoint/2010/main" val="30408662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121</a:t>
            </a:fld>
            <a:endParaRPr lang="en-GB" dirty="0"/>
          </a:p>
        </p:txBody>
      </p:sp>
    </p:spTree>
    <p:extLst>
      <p:ext uri="{BB962C8B-B14F-4D97-AF65-F5344CB8AC3E}">
        <p14:creationId xmlns:p14="http://schemas.microsoft.com/office/powerpoint/2010/main" val="208356632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122</a:t>
            </a:fld>
            <a:endParaRPr lang="en-GB" dirty="0"/>
          </a:p>
        </p:txBody>
      </p:sp>
    </p:spTree>
    <p:extLst>
      <p:ext uri="{BB962C8B-B14F-4D97-AF65-F5344CB8AC3E}">
        <p14:creationId xmlns:p14="http://schemas.microsoft.com/office/powerpoint/2010/main" val="27608884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123</a:t>
            </a:fld>
            <a:endParaRPr lang="en-GB" dirty="0"/>
          </a:p>
        </p:txBody>
      </p:sp>
    </p:spTree>
    <p:extLst>
      <p:ext uri="{BB962C8B-B14F-4D97-AF65-F5344CB8AC3E}">
        <p14:creationId xmlns:p14="http://schemas.microsoft.com/office/powerpoint/2010/main" val="63002037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124</a:t>
            </a:fld>
            <a:endParaRPr lang="en-GB" dirty="0"/>
          </a:p>
        </p:txBody>
      </p:sp>
    </p:spTree>
    <p:extLst>
      <p:ext uri="{BB962C8B-B14F-4D97-AF65-F5344CB8AC3E}">
        <p14:creationId xmlns:p14="http://schemas.microsoft.com/office/powerpoint/2010/main" val="154863924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125</a:t>
            </a:fld>
            <a:endParaRPr lang="en-GB" dirty="0"/>
          </a:p>
        </p:txBody>
      </p:sp>
    </p:spTree>
    <p:extLst>
      <p:ext uri="{BB962C8B-B14F-4D97-AF65-F5344CB8AC3E}">
        <p14:creationId xmlns:p14="http://schemas.microsoft.com/office/powerpoint/2010/main" val="66438611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126</a:t>
            </a:fld>
            <a:endParaRPr lang="en-GB" dirty="0"/>
          </a:p>
        </p:txBody>
      </p:sp>
    </p:spTree>
    <p:extLst>
      <p:ext uri="{BB962C8B-B14F-4D97-AF65-F5344CB8AC3E}">
        <p14:creationId xmlns:p14="http://schemas.microsoft.com/office/powerpoint/2010/main" val="98486058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127</a:t>
            </a:fld>
            <a:endParaRPr lang="en-GB" dirty="0"/>
          </a:p>
        </p:txBody>
      </p:sp>
    </p:spTree>
    <p:extLst>
      <p:ext uri="{BB962C8B-B14F-4D97-AF65-F5344CB8AC3E}">
        <p14:creationId xmlns:p14="http://schemas.microsoft.com/office/powerpoint/2010/main" val="266659018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128</a:t>
            </a:fld>
            <a:endParaRPr lang="en-GB" dirty="0"/>
          </a:p>
        </p:txBody>
      </p:sp>
    </p:spTree>
    <p:extLst>
      <p:ext uri="{BB962C8B-B14F-4D97-AF65-F5344CB8AC3E}">
        <p14:creationId xmlns:p14="http://schemas.microsoft.com/office/powerpoint/2010/main" val="44323935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129</a:t>
            </a:fld>
            <a:endParaRPr lang="en-GB" dirty="0"/>
          </a:p>
        </p:txBody>
      </p:sp>
    </p:spTree>
    <p:extLst>
      <p:ext uri="{BB962C8B-B14F-4D97-AF65-F5344CB8AC3E}">
        <p14:creationId xmlns:p14="http://schemas.microsoft.com/office/powerpoint/2010/main" val="1805597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6544918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130</a:t>
            </a:fld>
            <a:endParaRPr lang="en-GB" dirty="0"/>
          </a:p>
        </p:txBody>
      </p:sp>
    </p:spTree>
    <p:extLst>
      <p:ext uri="{BB962C8B-B14F-4D97-AF65-F5344CB8AC3E}">
        <p14:creationId xmlns:p14="http://schemas.microsoft.com/office/powerpoint/2010/main" val="217212887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131</a:t>
            </a:fld>
            <a:endParaRPr lang="en-GB" dirty="0"/>
          </a:p>
        </p:txBody>
      </p:sp>
    </p:spTree>
    <p:extLst>
      <p:ext uri="{BB962C8B-B14F-4D97-AF65-F5344CB8AC3E}">
        <p14:creationId xmlns:p14="http://schemas.microsoft.com/office/powerpoint/2010/main" val="196477297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132</a:t>
            </a:fld>
            <a:endParaRPr lang="en-GB" dirty="0"/>
          </a:p>
        </p:txBody>
      </p:sp>
    </p:spTree>
    <p:extLst>
      <p:ext uri="{BB962C8B-B14F-4D97-AF65-F5344CB8AC3E}">
        <p14:creationId xmlns:p14="http://schemas.microsoft.com/office/powerpoint/2010/main" val="117414833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133</a:t>
            </a:fld>
            <a:endParaRPr lang="en-GB" dirty="0"/>
          </a:p>
        </p:txBody>
      </p:sp>
    </p:spTree>
    <p:extLst>
      <p:ext uri="{BB962C8B-B14F-4D97-AF65-F5344CB8AC3E}">
        <p14:creationId xmlns:p14="http://schemas.microsoft.com/office/powerpoint/2010/main" val="323338192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134</a:t>
            </a:fld>
            <a:endParaRPr lang="en-GB" dirty="0"/>
          </a:p>
        </p:txBody>
      </p:sp>
    </p:spTree>
    <p:extLst>
      <p:ext uri="{BB962C8B-B14F-4D97-AF65-F5344CB8AC3E}">
        <p14:creationId xmlns:p14="http://schemas.microsoft.com/office/powerpoint/2010/main" val="117851146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135</a:t>
            </a:fld>
            <a:endParaRPr lang="en-GB" dirty="0"/>
          </a:p>
        </p:txBody>
      </p:sp>
    </p:spTree>
    <p:extLst>
      <p:ext uri="{BB962C8B-B14F-4D97-AF65-F5344CB8AC3E}">
        <p14:creationId xmlns:p14="http://schemas.microsoft.com/office/powerpoint/2010/main" val="301594731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136</a:t>
            </a:fld>
            <a:endParaRPr lang="en-GB" dirty="0"/>
          </a:p>
        </p:txBody>
      </p:sp>
    </p:spTree>
    <p:extLst>
      <p:ext uri="{BB962C8B-B14F-4D97-AF65-F5344CB8AC3E}">
        <p14:creationId xmlns:p14="http://schemas.microsoft.com/office/powerpoint/2010/main" val="185122534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137</a:t>
            </a:fld>
            <a:endParaRPr lang="en-GB" dirty="0"/>
          </a:p>
        </p:txBody>
      </p:sp>
    </p:spTree>
    <p:extLst>
      <p:ext uri="{BB962C8B-B14F-4D97-AF65-F5344CB8AC3E}">
        <p14:creationId xmlns:p14="http://schemas.microsoft.com/office/powerpoint/2010/main" val="421748378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138</a:t>
            </a:fld>
            <a:endParaRPr lang="en-GB" dirty="0"/>
          </a:p>
        </p:txBody>
      </p:sp>
    </p:spTree>
    <p:extLst>
      <p:ext uri="{BB962C8B-B14F-4D97-AF65-F5344CB8AC3E}">
        <p14:creationId xmlns:p14="http://schemas.microsoft.com/office/powerpoint/2010/main" val="1425921908"/>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139</a:t>
            </a:fld>
            <a:endParaRPr lang="en-GB" dirty="0"/>
          </a:p>
        </p:txBody>
      </p:sp>
    </p:spTree>
    <p:extLst>
      <p:ext uri="{BB962C8B-B14F-4D97-AF65-F5344CB8AC3E}">
        <p14:creationId xmlns:p14="http://schemas.microsoft.com/office/powerpoint/2010/main" val="4123531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81155083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140</a:t>
            </a:fld>
            <a:endParaRPr lang="en-GB" dirty="0"/>
          </a:p>
        </p:txBody>
      </p:sp>
    </p:spTree>
    <p:extLst>
      <p:ext uri="{BB962C8B-B14F-4D97-AF65-F5344CB8AC3E}">
        <p14:creationId xmlns:p14="http://schemas.microsoft.com/office/powerpoint/2010/main" val="323683763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141</a:t>
            </a:fld>
            <a:endParaRPr lang="en-GB" dirty="0"/>
          </a:p>
        </p:txBody>
      </p:sp>
    </p:spTree>
    <p:extLst>
      <p:ext uri="{BB962C8B-B14F-4D97-AF65-F5344CB8AC3E}">
        <p14:creationId xmlns:p14="http://schemas.microsoft.com/office/powerpoint/2010/main" val="41356890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142</a:t>
            </a:fld>
            <a:endParaRPr lang="en-GB" dirty="0"/>
          </a:p>
        </p:txBody>
      </p:sp>
    </p:spTree>
    <p:extLst>
      <p:ext uri="{BB962C8B-B14F-4D97-AF65-F5344CB8AC3E}">
        <p14:creationId xmlns:p14="http://schemas.microsoft.com/office/powerpoint/2010/main" val="385876441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143</a:t>
            </a:fld>
            <a:endParaRPr lang="en-GB" dirty="0"/>
          </a:p>
        </p:txBody>
      </p:sp>
    </p:spTree>
    <p:extLst>
      <p:ext uri="{BB962C8B-B14F-4D97-AF65-F5344CB8AC3E}">
        <p14:creationId xmlns:p14="http://schemas.microsoft.com/office/powerpoint/2010/main" val="267329853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144</a:t>
            </a:fld>
            <a:endParaRPr lang="en-GB" dirty="0"/>
          </a:p>
        </p:txBody>
      </p:sp>
    </p:spTree>
    <p:extLst>
      <p:ext uri="{BB962C8B-B14F-4D97-AF65-F5344CB8AC3E}">
        <p14:creationId xmlns:p14="http://schemas.microsoft.com/office/powerpoint/2010/main" val="11525835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145</a:t>
            </a:fld>
            <a:endParaRPr lang="en-GB" dirty="0"/>
          </a:p>
        </p:txBody>
      </p:sp>
    </p:spTree>
    <p:extLst>
      <p:ext uri="{BB962C8B-B14F-4D97-AF65-F5344CB8AC3E}">
        <p14:creationId xmlns:p14="http://schemas.microsoft.com/office/powerpoint/2010/main" val="225693416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146</a:t>
            </a:fld>
            <a:endParaRPr lang="en-GB" dirty="0"/>
          </a:p>
        </p:txBody>
      </p:sp>
    </p:spTree>
    <p:extLst>
      <p:ext uri="{BB962C8B-B14F-4D97-AF65-F5344CB8AC3E}">
        <p14:creationId xmlns:p14="http://schemas.microsoft.com/office/powerpoint/2010/main" val="360407319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147</a:t>
            </a:fld>
            <a:endParaRPr lang="en-GB" dirty="0"/>
          </a:p>
        </p:txBody>
      </p:sp>
    </p:spTree>
    <p:extLst>
      <p:ext uri="{BB962C8B-B14F-4D97-AF65-F5344CB8AC3E}">
        <p14:creationId xmlns:p14="http://schemas.microsoft.com/office/powerpoint/2010/main" val="13557087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148</a:t>
            </a:fld>
            <a:endParaRPr lang="en-GB" dirty="0"/>
          </a:p>
        </p:txBody>
      </p:sp>
    </p:spTree>
    <p:extLst>
      <p:ext uri="{BB962C8B-B14F-4D97-AF65-F5344CB8AC3E}">
        <p14:creationId xmlns:p14="http://schemas.microsoft.com/office/powerpoint/2010/main" val="1607275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495560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41134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7247205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453444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533206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538080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152607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730908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5240855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803151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189094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6585871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84980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1012756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5969184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807403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018035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7094271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9428782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5867569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5856890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9860811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1071935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027877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9604237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902184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809397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2919977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0378916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6466727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693866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9104238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97540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7666053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34764884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38949814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959501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9819349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22518695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2187318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4652464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360528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6287240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7739076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1962273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25672053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3004271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61711511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17581972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34072266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4278114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4483354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119926324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546287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6064455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146435124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1129663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17734084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412192884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6531426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163405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3584759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20183614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216042123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38700586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415828791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2924505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24064986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226900700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80840875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392240818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363052907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41056750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106909198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30808156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220958092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3893000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484591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61221346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418988619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306657947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389692366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203626380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292595417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360908735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301294185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396534392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16057380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slide" Target="../slides/slide105.xml"/><Relationship Id="rId4" Type="http://schemas.openxmlformats.org/officeDocument/2006/relationships/slide" Target="../slides/slide77.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53.xml"/><Relationship Id="rId7" Type="http://schemas.openxmlformats.org/officeDocument/2006/relationships/image" Target="../media/image2.jpg"/><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 Target="../slides/slide72.xml"/><Relationship Id="rId5" Type="http://schemas.openxmlformats.org/officeDocument/2006/relationships/slide" Target="../slides/slide86.xml"/><Relationship Id="rId4" Type="http://schemas.openxmlformats.org/officeDocument/2006/relationships/slide" Target="../slides/slide6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00811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 – Tourism Products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153383" y="692696"/>
            <a:ext cx="177955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 – Tour Operators and Travel Agents</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970704" y="692696"/>
            <a:ext cx="167335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 – Support Facilities</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99491" y="1065699"/>
            <a:ext cx="8890554" cy="5675669"/>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rId5" action="ppaction://hlinksldjump"/>
          </p:cNvPr>
          <p:cNvSpPr/>
          <p:nvPr userDrawn="1"/>
        </p:nvSpPr>
        <p:spPr>
          <a:xfrm>
            <a:off x="4681822" y="692696"/>
            <a:ext cx="190640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4 – Worldwide Transport</a:t>
            </a:r>
            <a:endParaRPr lang="en-GB" sz="1200" b="1" dirty="0">
              <a:latin typeface="Arial" panose="020B0604020202020204" pitchFamily="34" charset="0"/>
              <a:cs typeface="Arial" panose="020B0604020202020204" pitchFamily="34" charset="0"/>
            </a:endParaRPr>
          </a:p>
        </p:txBody>
      </p:sp>
      <p:pic>
        <p:nvPicPr>
          <p:cNvPr id="12" name="Picture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740352" y="43840"/>
            <a:ext cx="1368152" cy="1002913"/>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5" name="Content Placeholder 1"/>
          <p:cNvSpPr txBox="1">
            <a:spLocks/>
          </p:cNvSpPr>
          <p:nvPr/>
        </p:nvSpPr>
        <p:spPr>
          <a:xfrm>
            <a:off x="99491" y="1065699"/>
            <a:ext cx="8890554" cy="5675669"/>
          </a:xfrm>
          <a:prstGeom prst="rect">
            <a:avLst/>
          </a:prstGeom>
          <a:solidFill>
            <a:srgbClr val="FDFDCB"/>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rId2" action="ppaction://hlinksldjump"/>
          </p:cNvPr>
          <p:cNvSpPr/>
          <p:nvPr userDrawn="1"/>
        </p:nvSpPr>
        <p:spPr>
          <a:xfrm>
            <a:off x="107504" y="692696"/>
            <a:ext cx="132557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 – Dealing with Customers</a:t>
            </a:r>
            <a:endParaRPr lang="en-GB" sz="12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1496302" y="692696"/>
            <a:ext cx="124813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 – Essential Personal Skills</a:t>
            </a:r>
            <a:endParaRPr lang="en-GB" sz="1200" b="1" dirty="0">
              <a:latin typeface="Arial" panose="020B0604020202020204" pitchFamily="34" charset="0"/>
              <a:cs typeface="Arial" panose="020B0604020202020204" pitchFamily="34" charset="0"/>
            </a:endParaRPr>
          </a:p>
        </p:txBody>
      </p:sp>
      <p:sp>
        <p:nvSpPr>
          <p:cNvPr id="13" name="Round Same Side Corner Rectangle 12">
            <a:hlinkClick r:id="rId4" action="ppaction://hlinksldjump"/>
          </p:cNvPr>
          <p:cNvSpPr/>
          <p:nvPr userDrawn="1"/>
        </p:nvSpPr>
        <p:spPr>
          <a:xfrm>
            <a:off x="2807665" y="692696"/>
            <a:ext cx="124899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 – Following Procedures</a:t>
            </a:r>
            <a:endParaRPr lang="en-GB" sz="1200" b="1" dirty="0">
              <a:latin typeface="Arial" panose="020B0604020202020204" pitchFamily="34" charset="0"/>
              <a:cs typeface="Arial" panose="020B0604020202020204" pitchFamily="34" charset="0"/>
            </a:endParaRPr>
          </a:p>
        </p:txBody>
      </p:sp>
      <p:sp>
        <p:nvSpPr>
          <p:cNvPr id="14" name="Round Same Side Corner Rectangle 13">
            <a:hlinkClick r:id="rId5" action="ppaction://hlinksldjump"/>
          </p:cNvPr>
          <p:cNvSpPr/>
          <p:nvPr userDrawn="1"/>
        </p:nvSpPr>
        <p:spPr>
          <a:xfrm>
            <a:off x="5436096" y="692696"/>
            <a:ext cx="118098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 – Tourist</a:t>
            </a:r>
            <a:r>
              <a:rPr lang="en-GB" sz="1200" b="1" baseline="0" dirty="0" smtClean="0">
                <a:latin typeface="Arial" panose="020B0604020202020204" pitchFamily="34" charset="0"/>
                <a:cs typeface="Arial" panose="020B0604020202020204" pitchFamily="34" charset="0"/>
              </a:rPr>
              <a:t> Facilities</a:t>
            </a:r>
            <a:endParaRPr lang="en-GB" sz="1200" b="1" dirty="0">
              <a:latin typeface="Arial" panose="020B0604020202020204" pitchFamily="34" charset="0"/>
              <a:cs typeface="Arial" panose="020B0604020202020204" pitchFamily="34" charset="0"/>
            </a:endParaRPr>
          </a:p>
        </p:txBody>
      </p:sp>
      <p:sp>
        <p:nvSpPr>
          <p:cNvPr id="16" name="Round Same Side Corner Rectangle 15">
            <a:hlinkClick r:id="rId6" action="ppaction://hlinksldjump"/>
          </p:cNvPr>
          <p:cNvSpPr/>
          <p:nvPr userDrawn="1"/>
        </p:nvSpPr>
        <p:spPr>
          <a:xfrm>
            <a:off x="4119884" y="692696"/>
            <a:ext cx="12529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4 – Reference Sources</a:t>
            </a:r>
            <a:endParaRPr lang="en-GB" sz="1200" b="1" dirty="0">
              <a:latin typeface="Arial" panose="020B0604020202020204" pitchFamily="34" charset="0"/>
              <a:cs typeface="Arial" panose="020B0604020202020204" pitchFamily="34" charset="0"/>
            </a:endParaRPr>
          </a:p>
        </p:txBody>
      </p:sp>
      <p:pic>
        <p:nvPicPr>
          <p:cNvPr id="17" name="Picture 1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740352" y="43840"/>
            <a:ext cx="1368152" cy="1002913"/>
          </a:xfrm>
          <a:prstGeom prst="rect">
            <a:avLst/>
          </a:prstGeom>
        </p:spPr>
      </p:pic>
    </p:spTree>
    <p:extLst>
      <p:ext uri="{BB962C8B-B14F-4D97-AF65-F5344CB8AC3E}">
        <p14:creationId xmlns:p14="http://schemas.microsoft.com/office/powerpoint/2010/main" val="2891517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5"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123.png"/></Relationships>
</file>

<file path=ppt/slides/_rels/slide10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24.png"/></Relationships>
</file>

<file path=ppt/slides/_rels/slide10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image" Target="../media/image127.jpeg"/><Relationship Id="rId5" Type="http://schemas.openxmlformats.org/officeDocument/2006/relationships/image" Target="../media/image126.jpeg"/><Relationship Id="rId4" Type="http://schemas.openxmlformats.org/officeDocument/2006/relationships/image" Target="../media/image125.jpeg"/></Relationships>
</file>

<file path=ppt/slides/_rels/slide10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127.jpeg"/><Relationship Id="rId5" Type="http://schemas.openxmlformats.org/officeDocument/2006/relationships/image" Target="../media/image126.jpeg"/><Relationship Id="rId4" Type="http://schemas.openxmlformats.org/officeDocument/2006/relationships/image" Target="../media/image125.jpeg"/></Relationships>
</file>

<file path=ppt/slides/_rels/slide10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4.xml"/><Relationship Id="rId1" Type="http://schemas.openxmlformats.org/officeDocument/2006/relationships/slideLayout" Target="../slideLayouts/slideLayout2.xml"/><Relationship Id="rId5" Type="http://schemas.openxmlformats.org/officeDocument/2006/relationships/image" Target="../media/image129.jpeg"/><Relationship Id="rId4" Type="http://schemas.openxmlformats.org/officeDocument/2006/relationships/image" Target="../media/image128.jpeg"/></Relationships>
</file>

<file path=ppt/slides/_rels/slide10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10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10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132.jpeg"/></Relationships>
</file>

<file path=ppt/slides/_rels/slide10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10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9.xml"/><Relationship Id="rId1" Type="http://schemas.openxmlformats.org/officeDocument/2006/relationships/slideLayout" Target="../slideLayouts/slideLayout2.xml"/><Relationship Id="rId5" Type="http://schemas.openxmlformats.org/officeDocument/2006/relationships/image" Target="../media/image135.png"/><Relationship Id="rId4" Type="http://schemas.openxmlformats.org/officeDocument/2006/relationships/image" Target="../media/image13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openxmlformats.org/officeDocument/2006/relationships/image" Target="../media/image138.jpeg"/><Relationship Id="rId5" Type="http://schemas.openxmlformats.org/officeDocument/2006/relationships/image" Target="../media/image137.jpeg"/><Relationship Id="rId4" Type="http://schemas.openxmlformats.org/officeDocument/2006/relationships/image" Target="../media/image136.jpeg"/></Relationships>
</file>

<file path=ppt/slides/_rels/slide11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139.png"/></Relationships>
</file>

<file path=ppt/slides/_rels/slide11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140.png"/></Relationships>
</file>

<file path=ppt/slides/_rels/slide11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41.jpeg"/></Relationships>
</file>

<file path=ppt/slides/_rels/slide114.xml.rels><?xml version="1.0" encoding="UTF-8" standalone="yes"?>
<Relationships xmlns="http://schemas.openxmlformats.org/package/2006/relationships"><Relationship Id="rId8" Type="http://schemas.openxmlformats.org/officeDocument/2006/relationships/image" Target="../media/image146.jpeg"/><Relationship Id="rId3" Type="http://schemas.openxmlformats.org/officeDocument/2006/relationships/hyperlink" Target="CiDA%20-%20Unit%2002%20-%20LO1%20-%20Getting%20Organised.pptx" TargetMode="External"/><Relationship Id="rId7" Type="http://schemas.openxmlformats.org/officeDocument/2006/relationships/image" Target="../media/image145.gif"/><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144.jpeg"/><Relationship Id="rId5" Type="http://schemas.openxmlformats.org/officeDocument/2006/relationships/image" Target="../media/image143.jpeg"/><Relationship Id="rId4" Type="http://schemas.openxmlformats.org/officeDocument/2006/relationships/image" Target="../media/image142.png"/></Relationships>
</file>

<file path=ppt/slides/_rels/slide11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hyperlink" Target="CiDA%20-%20Unit%2002%20-%20LO1%20-%20Getting%20Organised.pptx" TargetMode="External"/></Relationships>
</file>

<file path=ppt/slides/_rels/slide11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48.jpeg"/></Relationships>
</file>

<file path=ppt/slides/_rels/slide11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hyperlink" Target="Unit%2004%20-%20Resources/4.4%20-%20Airline%20Deregulation.mp4" TargetMode="External"/></Relationships>
</file>

<file path=ppt/slides/_rels/slide11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49.jpeg"/></Relationships>
</file>

<file path=ppt/slides/_rels/slide1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50.jpeg"/></Relationships>
</file>

<file path=ppt/slides/_rels/slide12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2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3.xml"/><Relationship Id="rId1" Type="http://schemas.openxmlformats.org/officeDocument/2006/relationships/slideLayout" Target="../slideLayouts/slideLayout2.xml"/><Relationship Id="rId6" Type="http://schemas.openxmlformats.org/officeDocument/2006/relationships/image" Target="../media/image153.jpeg"/><Relationship Id="rId5" Type="http://schemas.openxmlformats.org/officeDocument/2006/relationships/image" Target="../media/image152.jpeg"/><Relationship Id="rId4" Type="http://schemas.openxmlformats.org/officeDocument/2006/relationships/image" Target="../media/image151.jpeg"/></Relationships>
</file>

<file path=ppt/slides/_rels/slide12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54.jpeg"/></Relationships>
</file>

<file path=ppt/slides/_rels/slide12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6.xml"/><Relationship Id="rId1" Type="http://schemas.openxmlformats.org/officeDocument/2006/relationships/slideLayout" Target="../slideLayouts/slideLayout2.xml"/><Relationship Id="rId5" Type="http://schemas.openxmlformats.org/officeDocument/2006/relationships/image" Target="../media/image155.jpeg"/><Relationship Id="rId4" Type="http://schemas.openxmlformats.org/officeDocument/2006/relationships/image" Target="../media/image36.png"/></Relationships>
</file>

<file path=ppt/slides/_rels/slide12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57.jpeg"/><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openxmlformats.org/officeDocument/2006/relationships/hyperlink" Target="http://www.doverport.co.uk/?page=DoverFerryRoutes" TargetMode="External"/><Relationship Id="rId5" Type="http://schemas.openxmlformats.org/officeDocument/2006/relationships/image" Target="../media/image156.png"/><Relationship Id="rId4" Type="http://schemas.openxmlformats.org/officeDocument/2006/relationships/image" Target="../media/image36.png"/></Relationships>
</file>

<file path=ppt/slides/_rels/slide12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8.xml"/><Relationship Id="rId1" Type="http://schemas.openxmlformats.org/officeDocument/2006/relationships/slideLayout" Target="../slideLayouts/slideLayout2.xml"/><Relationship Id="rId6" Type="http://schemas.openxmlformats.org/officeDocument/2006/relationships/image" Target="../media/image160.jpeg"/><Relationship Id="rId5" Type="http://schemas.openxmlformats.org/officeDocument/2006/relationships/image" Target="../media/image159.jpeg"/><Relationship Id="rId4" Type="http://schemas.openxmlformats.org/officeDocument/2006/relationships/image" Target="../media/image158.jpeg"/></Relationships>
</file>

<file path=ppt/slides/_rels/slide12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64.jpeg"/><Relationship Id="rId2" Type="http://schemas.openxmlformats.org/officeDocument/2006/relationships/notesSlide" Target="../notesSlides/notesSlide130.xml"/><Relationship Id="rId1" Type="http://schemas.openxmlformats.org/officeDocument/2006/relationships/slideLayout" Target="../slideLayouts/slideLayout2.xml"/><Relationship Id="rId6" Type="http://schemas.openxmlformats.org/officeDocument/2006/relationships/image" Target="../media/image163.jpeg"/><Relationship Id="rId5" Type="http://schemas.openxmlformats.org/officeDocument/2006/relationships/image" Target="../media/image162.jpeg"/><Relationship Id="rId4" Type="http://schemas.openxmlformats.org/officeDocument/2006/relationships/image" Target="../media/image161.jpeg"/></Relationships>
</file>

<file path=ppt/slides/_rels/slide13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2.xml"/><Relationship Id="rId1" Type="http://schemas.openxmlformats.org/officeDocument/2006/relationships/slideLayout" Target="../slideLayouts/slideLayout2.xml"/><Relationship Id="rId5" Type="http://schemas.openxmlformats.org/officeDocument/2006/relationships/image" Target="../media/image166.png"/><Relationship Id="rId4" Type="http://schemas.openxmlformats.org/officeDocument/2006/relationships/image" Target="../media/image165.png"/></Relationships>
</file>

<file path=ppt/slides/_rels/slide13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image" Target="../media/image167.png"/></Relationships>
</file>

<file path=ppt/slides/_rels/slide13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5.xml"/><Relationship Id="rId1" Type="http://schemas.openxmlformats.org/officeDocument/2006/relationships/slideLayout" Target="../slideLayouts/slideLayout2.xml"/><Relationship Id="rId4" Type="http://schemas.openxmlformats.org/officeDocument/2006/relationships/image" Target="../media/image168.png"/></Relationships>
</file>

<file path=ppt/slides/_rels/slide13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6.xml"/><Relationship Id="rId1" Type="http://schemas.openxmlformats.org/officeDocument/2006/relationships/slideLayout" Target="../slideLayouts/slideLayout2.xml"/><Relationship Id="rId5" Type="http://schemas.openxmlformats.org/officeDocument/2006/relationships/image" Target="../media/image170.jpeg"/><Relationship Id="rId4" Type="http://schemas.openxmlformats.org/officeDocument/2006/relationships/image" Target="../media/image169.jpeg"/></Relationships>
</file>

<file path=ppt/slides/_rels/slide13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7.xml"/><Relationship Id="rId1" Type="http://schemas.openxmlformats.org/officeDocument/2006/relationships/slideLayout" Target="../slideLayouts/slideLayout2.xml"/><Relationship Id="rId5" Type="http://schemas.openxmlformats.org/officeDocument/2006/relationships/image" Target="../media/image172.jpeg"/><Relationship Id="rId4" Type="http://schemas.openxmlformats.org/officeDocument/2006/relationships/image" Target="../media/image171.jpeg"/></Relationships>
</file>

<file path=ppt/slides/_rels/slide13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8.xml"/><Relationship Id="rId1" Type="http://schemas.openxmlformats.org/officeDocument/2006/relationships/slideLayout" Target="../slideLayouts/slideLayout2.xml"/><Relationship Id="rId5" Type="http://schemas.openxmlformats.org/officeDocument/2006/relationships/image" Target="../media/image174.png"/><Relationship Id="rId4" Type="http://schemas.openxmlformats.org/officeDocument/2006/relationships/image" Target="../media/image173.jpeg"/></Relationships>
</file>

<file path=ppt/slides/_rels/slide13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9.xml"/><Relationship Id="rId1" Type="http://schemas.openxmlformats.org/officeDocument/2006/relationships/slideLayout" Target="../slideLayouts/slideLayout2.xml"/><Relationship Id="rId4" Type="http://schemas.openxmlformats.org/officeDocument/2006/relationships/image" Target="../media/image175.emf"/></Relationships>
</file>

<file path=ppt/slides/_rels/slide1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4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0.xml"/><Relationship Id="rId1" Type="http://schemas.openxmlformats.org/officeDocument/2006/relationships/slideLayout" Target="../slideLayouts/slideLayout2.xml"/><Relationship Id="rId6" Type="http://schemas.openxmlformats.org/officeDocument/2006/relationships/image" Target="../media/image177.jpeg"/><Relationship Id="rId5" Type="http://schemas.openxmlformats.org/officeDocument/2006/relationships/image" Target="../media/image176.jpeg"/><Relationship Id="rId4" Type="http://schemas.openxmlformats.org/officeDocument/2006/relationships/image" Target="../media/image8.png"/></Relationships>
</file>

<file path=ppt/slides/_rels/slide14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1.xml"/><Relationship Id="rId1" Type="http://schemas.openxmlformats.org/officeDocument/2006/relationships/slideLayout" Target="../slideLayouts/slideLayout2.xml"/><Relationship Id="rId6" Type="http://schemas.openxmlformats.org/officeDocument/2006/relationships/image" Target="../media/image180.jpeg"/><Relationship Id="rId5" Type="http://schemas.openxmlformats.org/officeDocument/2006/relationships/image" Target="../media/image179.jpeg"/><Relationship Id="rId4" Type="http://schemas.openxmlformats.org/officeDocument/2006/relationships/image" Target="../media/image178.jpeg"/></Relationships>
</file>

<file path=ppt/slides/_rels/slide14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2.xml"/><Relationship Id="rId1" Type="http://schemas.openxmlformats.org/officeDocument/2006/relationships/slideLayout" Target="../slideLayouts/slideLayout2.xml"/><Relationship Id="rId6" Type="http://schemas.openxmlformats.org/officeDocument/2006/relationships/image" Target="../media/image183.jpeg"/><Relationship Id="rId5" Type="http://schemas.openxmlformats.org/officeDocument/2006/relationships/image" Target="../media/image182.jpeg"/><Relationship Id="rId4" Type="http://schemas.openxmlformats.org/officeDocument/2006/relationships/image" Target="../media/image181.jpeg"/></Relationships>
</file>

<file path=ppt/slides/_rels/slide14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3.xml"/><Relationship Id="rId1" Type="http://schemas.openxmlformats.org/officeDocument/2006/relationships/slideLayout" Target="../slideLayouts/slideLayout2.xml"/><Relationship Id="rId6" Type="http://schemas.openxmlformats.org/officeDocument/2006/relationships/image" Target="../media/image186.jpeg"/><Relationship Id="rId5" Type="http://schemas.openxmlformats.org/officeDocument/2006/relationships/image" Target="../media/image185.jpeg"/><Relationship Id="rId4" Type="http://schemas.openxmlformats.org/officeDocument/2006/relationships/image" Target="../media/image184.jpeg"/></Relationships>
</file>

<file path=ppt/slides/_rels/slide14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4.xml"/><Relationship Id="rId1" Type="http://schemas.openxmlformats.org/officeDocument/2006/relationships/slideLayout" Target="../slideLayouts/slideLayout2.xml"/><Relationship Id="rId5" Type="http://schemas.openxmlformats.org/officeDocument/2006/relationships/image" Target="../media/image187.png"/><Relationship Id="rId4" Type="http://schemas.openxmlformats.org/officeDocument/2006/relationships/image" Target="../media/image36.png"/></Relationships>
</file>

<file path=ppt/slides/_rels/slide14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4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6.xml"/><Relationship Id="rId1" Type="http://schemas.openxmlformats.org/officeDocument/2006/relationships/slideLayout" Target="../slideLayouts/slideLayout2.xml"/><Relationship Id="rId5" Type="http://schemas.openxmlformats.org/officeDocument/2006/relationships/image" Target="../media/image189.jpeg"/><Relationship Id="rId4" Type="http://schemas.openxmlformats.org/officeDocument/2006/relationships/image" Target="../media/image188.jpeg"/></Relationships>
</file>

<file path=ppt/slides/_rels/slide14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7.xml"/><Relationship Id="rId1" Type="http://schemas.openxmlformats.org/officeDocument/2006/relationships/slideLayout" Target="../slideLayouts/slideLayout2.xml"/><Relationship Id="rId5" Type="http://schemas.openxmlformats.org/officeDocument/2006/relationships/hyperlink" Target="Unit%2004%20-%20Resources/Unit%2004%20-%20Questions.docx" TargetMode="External"/><Relationship Id="rId4" Type="http://schemas.openxmlformats.org/officeDocument/2006/relationships/image" Target="../media/image190.jpeg"/></Relationships>
</file>

<file path=ppt/slides/_rels/slide14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8.xml"/><Relationship Id="rId1" Type="http://schemas.openxmlformats.org/officeDocument/2006/relationships/slideLayout" Target="../slideLayouts/slideLayout2.xml"/><Relationship Id="rId4" Type="http://schemas.openxmlformats.org/officeDocument/2006/relationships/hyperlink" Target="Unit%2004%20-%20Resources/Unit%2004%20-%20Questions.docx"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emf"/></Relationships>
</file>

<file path=ppt/slides/_rels/slide1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emf"/></Relationships>
</file>

<file path=ppt/slides/_rels/slide3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6.png"/><Relationship Id="rId4" Type="http://schemas.openxmlformats.org/officeDocument/2006/relationships/hyperlink" Target="http://www.forimmediaterelease.net/pm/2018.html"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45.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hyperlink" Target="http://www.iceplc.com/bureaux/index.shtml" TargetMode="External"/><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7.emf"/></Relationships>
</file>

<file path=ppt/slides/_rels/slide3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Unit%2004%20-%20Resources/4.2%20-%20Canada%20Holiday%20Packages.mp4" TargetMode="External"/><Relationship Id="rId5" Type="http://schemas.openxmlformats.org/officeDocument/2006/relationships/hyperlink" Target="Unit%2004%20-%20Resources/4.2%20-%20Eco-tourism.mp4" TargetMode="External"/><Relationship Id="rId4" Type="http://schemas.openxmlformats.org/officeDocument/2006/relationships/image" Target="../media/image50.jpeg"/></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hyperlink" Target="CiDA%20-%20Unit%2002%20-%20LO1%20-%20Getting%20Organised.pptx" TargetMode="External"/><Relationship Id="rId4" Type="http://schemas.openxmlformats.org/officeDocument/2006/relationships/image" Target="../media/image52.gif"/></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hyperlink" Target="CiDA%20-%20Unit%2002%20-%20LO1%20-%20Getting%20Organised.pptx"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59.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png"/></Relationships>
</file>

<file path=ppt/slides/_rels/slide46.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hyperlink" Target="CiDA%20-%20Unit%2002%20-%20LO1%20-%20Getting%20Organised.pptx" TargetMode="External"/><Relationship Id="rId7" Type="http://schemas.openxmlformats.org/officeDocument/2006/relationships/image" Target="../media/image58.jpe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hyperlink" Target="http://www.clubmed.co.uk/cm/home.do?PAYS=341&amp;LANG=EN"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61.gif"/><Relationship Id="rId4" Type="http://schemas.openxmlformats.org/officeDocument/2006/relationships/image" Target="../media/image60.jpeg"/></Relationships>
</file>

<file path=ppt/slides/_rels/slide4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65.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image" Target="../media/image62.jpeg"/></Relationships>
</file>

<file path=ppt/slides/_rels/slide4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hyperlink" Target="http://www.propoortourism.org.uk/info_sheet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5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5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5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5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71.jpeg"/><Relationship Id="rId4" Type="http://schemas.openxmlformats.org/officeDocument/2006/relationships/image" Target="../media/image70.png"/></Relationships>
</file>

<file path=ppt/slides/_rels/slide6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6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6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hyperlink" Target="http://www.travelweekly.co.uk/Artides/2011/04/21/36914/long-haul-operator-silverbird-travel-fails.html" TargetMode="External"/><Relationship Id="rId4" Type="http://schemas.openxmlformats.org/officeDocument/2006/relationships/image" Target="../media/image74.png"/></Relationships>
</file>

<file path=ppt/slides/_rels/slide6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6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6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6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79.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7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36.png"/></Relationships>
</file>

<file path=ppt/slides/_rels/slide7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7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85.jpeg"/><Relationship Id="rId4" Type="http://schemas.openxmlformats.org/officeDocument/2006/relationships/hyperlink" Target="http://www.asta.org/about/index" TargetMode="External"/></Relationships>
</file>

<file path=ppt/slides/_rels/slide7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hyperlink" Target="CiDA%20-%20Unit%2002%20-%20LO1%20-%20Getting%20Organised.pptx"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hyperlink" Target="CiDA%20-%20Unit%2002%20-%20LO1%20-%20Getting%20Organised.pptx"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8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90.jpeg"/><Relationship Id="rId4" Type="http://schemas.openxmlformats.org/officeDocument/2006/relationships/image" Target="../media/image36.png"/></Relationships>
</file>

<file path=ppt/slides/_rels/slide8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91.gif"/><Relationship Id="rId4" Type="http://schemas.openxmlformats.org/officeDocument/2006/relationships/image" Target="../media/image36.png"/></Relationships>
</file>

<file path=ppt/slides/_rels/slide8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93.jpeg"/><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36.png"/><Relationship Id="rId4" Type="http://schemas.openxmlformats.org/officeDocument/2006/relationships/hyperlink" Target="http://www.silobreaker.com/seoul-develops-tourism-infrastructure" TargetMode="External"/></Relationships>
</file>

<file path=ppt/slides/_rels/slide8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8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97.jpeg"/><Relationship Id="rId5" Type="http://schemas.openxmlformats.org/officeDocument/2006/relationships/image" Target="../media/image95.jpeg"/><Relationship Id="rId4" Type="http://schemas.openxmlformats.org/officeDocument/2006/relationships/image" Target="../media/image94.jpeg"/></Relationships>
</file>

<file path=ppt/slides/_rels/slide8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eg"/></Relationships>
</file>

<file path=ppt/slides/_rels/slide8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03.jpe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hyperlink" Target="http://www.thecliffehotel.co.uk/index.php" TargetMode="External"/></Relationships>
</file>

<file path=ppt/slides/_rels/slide8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105.jpeg"/><Relationship Id="rId4" Type="http://schemas.openxmlformats.org/officeDocument/2006/relationships/image" Target="../media/image104.jpeg"/></Relationships>
</file>

<file path=ppt/slides/_rels/slide8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08.jpe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hyperlink" Target="http://www.bedandbreakfastworld.com/indonesia/bali/villa-%20sunrise-guesthouse/11144"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jpeg"/></Relationships>
</file>

<file path=ppt/slides/_rels/slide9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14.jpe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hyperlink" Target="http://www.hostelworld.com/hosteldetails.php/Kathmandu-HI-%20Thamel-Hostel/Kathmandu/47515" TargetMode="External"/></Relationships>
</file>

<file path=ppt/slides/_rels/slide9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9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9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jpeg"/><Relationship Id="rId4" Type="http://schemas.openxmlformats.org/officeDocument/2006/relationships/image" Target="../media/image119.jpeg"/></Relationships>
</file>

<file path=ppt/slides/_rels/slide9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22.png"/></Relationships>
</file>

<file path=ppt/slides/_rels/slide9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jpeg"/><Relationship Id="rId4" Type="http://schemas.openxmlformats.org/officeDocument/2006/relationships/image" Target="../media/image119.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10619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04 - Travel and Tourism Products and Services</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116632"/>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907704" y="116632"/>
            <a:ext cx="7056784" cy="1815882"/>
          </a:xfrm>
          <a:prstGeom prst="rect">
            <a:avLst/>
          </a:prstGeom>
          <a:noFill/>
        </p:spPr>
        <p:txBody>
          <a:bodyPr wrap="square" rtlCol="0">
            <a:spAutoFit/>
          </a:bodyPr>
          <a:lstStyle/>
          <a:p>
            <a:pPr algn="r"/>
            <a:r>
              <a:rPr lang="en-GB" sz="3600" b="1" dirty="0" smtClean="0">
                <a:solidFill>
                  <a:schemeClr val="tx1">
                    <a:lumMod val="50000"/>
                    <a:lumOff val="50000"/>
                  </a:schemeClr>
                </a:solidFill>
              </a:rPr>
              <a:t>Travel and Tourism - </a:t>
            </a:r>
            <a:r>
              <a:rPr lang="en-GB" sz="3600" b="1" dirty="0" err="1" smtClean="0">
                <a:solidFill>
                  <a:schemeClr val="tx1">
                    <a:lumMod val="50000"/>
                    <a:lumOff val="50000"/>
                  </a:schemeClr>
                </a:solidFill>
              </a:rPr>
              <a:t>iGCSE</a:t>
            </a:r>
            <a:endParaRPr lang="en-GB" sz="3600" b="1" dirty="0">
              <a:solidFill>
                <a:schemeClr val="tx1">
                  <a:lumMod val="50000"/>
                  <a:lumOff val="50000"/>
                </a:schemeClr>
              </a:solidFill>
            </a:endParaRPr>
          </a:p>
          <a:p>
            <a:pPr algn="r"/>
            <a:r>
              <a:rPr lang="en-GB" sz="3600" b="1" dirty="0" smtClean="0">
                <a:solidFill>
                  <a:schemeClr val="tx1">
                    <a:lumMod val="50000"/>
                    <a:lumOff val="50000"/>
                  </a:schemeClr>
                </a:solidFill>
              </a:rPr>
              <a:t>2017-19</a:t>
            </a:r>
          </a:p>
          <a:p>
            <a:pPr algn="r"/>
            <a:r>
              <a:rPr lang="en-GB" sz="3600" b="1" dirty="0" smtClean="0">
                <a:solidFill>
                  <a:schemeClr val="tx1">
                    <a:lumMod val="50000"/>
                    <a:lumOff val="50000"/>
                  </a:schemeClr>
                </a:solidFill>
              </a:rPr>
              <a:t>Year 11</a:t>
            </a:r>
            <a:endParaRPr lang="en-GB" sz="3600" b="1" dirty="0">
              <a:solidFill>
                <a:schemeClr val="tx1">
                  <a:lumMod val="50000"/>
                  <a:lumOff val="50000"/>
                </a:schemeClr>
              </a:solidFill>
            </a:endParaRPr>
          </a:p>
        </p:txBody>
      </p:sp>
      <p:pic>
        <p:nvPicPr>
          <p:cNvPr id="1026" name="Picture 2" descr="Image result for travel and tourism indust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699792" y="1916833"/>
            <a:ext cx="6354688" cy="324889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584" y="178371"/>
            <a:ext cx="2162168" cy="158496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3 – Customer Care and</a:t>
            </a:r>
            <a:r>
              <a:rPr lang="en-US" sz="3200" dirty="0" smtClean="0"/>
              <a:t> Working Procedures</a:t>
            </a:r>
            <a:endParaRPr lang="en-GB" sz="3200" b="1" dirty="0" smtClean="0"/>
          </a:p>
        </p:txBody>
      </p:sp>
      <p:sp>
        <p:nvSpPr>
          <p:cNvPr id="34" name="Rectangle 33"/>
          <p:cNvSpPr/>
          <p:nvPr/>
        </p:nvSpPr>
        <p:spPr>
          <a:xfrm>
            <a:off x="179512" y="1114573"/>
            <a:ext cx="8712968" cy="5361468"/>
          </a:xfrm>
          <a:prstGeom prst="rect">
            <a:avLst/>
          </a:prstGeom>
        </p:spPr>
        <p:txBody>
          <a:bodyPr wrap="square">
            <a:spAutoFit/>
          </a:bodyPr>
          <a:lstStyle/>
          <a:p>
            <a:pPr>
              <a:buClr>
                <a:srgbClr val="0070C0"/>
              </a:buClr>
            </a:pPr>
            <a:r>
              <a:rPr lang="en-US" sz="2150" b="1" dirty="0"/>
              <a:t>3.1 </a:t>
            </a:r>
            <a:r>
              <a:rPr lang="en-US" sz="2150" b="1" dirty="0" smtClean="0"/>
              <a:t>- Deal </a:t>
            </a:r>
            <a:r>
              <a:rPr lang="en-US" sz="2150" b="1" dirty="0"/>
              <a:t>with customers and colleagues – “the moment of truth”</a:t>
            </a:r>
          </a:p>
          <a:p>
            <a:pPr marL="457200" indent="-457200">
              <a:buClr>
                <a:srgbClr val="0070C0"/>
              </a:buClr>
              <a:buFont typeface="+mj-lt"/>
              <a:buAutoNum type="alphaLcParenR"/>
            </a:pPr>
            <a:r>
              <a:rPr lang="en-US" sz="2150" dirty="0" smtClean="0"/>
              <a:t>Importance </a:t>
            </a:r>
            <a:r>
              <a:rPr lang="en-US" sz="2150" dirty="0"/>
              <a:t>of following customer care policies</a:t>
            </a:r>
          </a:p>
          <a:p>
            <a:pPr marL="457200" indent="-457200">
              <a:buClr>
                <a:srgbClr val="0070C0"/>
              </a:buClr>
              <a:buFont typeface="+mj-lt"/>
              <a:buAutoNum type="alphaLcParenR"/>
            </a:pPr>
            <a:r>
              <a:rPr lang="en-US" sz="2150" dirty="0" smtClean="0"/>
              <a:t>Necessity </a:t>
            </a:r>
            <a:r>
              <a:rPr lang="en-US" sz="2150" dirty="0"/>
              <a:t>of good teamwork and training</a:t>
            </a:r>
          </a:p>
          <a:p>
            <a:pPr marL="457200" indent="-457200">
              <a:buClr>
                <a:srgbClr val="0070C0"/>
              </a:buClr>
              <a:buFont typeface="+mj-lt"/>
              <a:buAutoNum type="alphaLcParenR"/>
            </a:pPr>
            <a:r>
              <a:rPr lang="en-US" sz="2150" dirty="0" smtClean="0"/>
              <a:t>Importance </a:t>
            </a:r>
            <a:r>
              <a:rPr lang="en-US" sz="2150" dirty="0"/>
              <a:t>of courtesy, tact and diplomacy </a:t>
            </a:r>
            <a:r>
              <a:rPr lang="en-US" sz="2150" dirty="0" err="1"/>
              <a:t>recognised</a:t>
            </a:r>
            <a:r>
              <a:rPr lang="en-US" sz="2150" dirty="0"/>
              <a:t> when dealing with customers and </a:t>
            </a:r>
            <a:r>
              <a:rPr lang="en-US" sz="2150" dirty="0" smtClean="0"/>
              <a:t>any specific </a:t>
            </a:r>
            <a:r>
              <a:rPr lang="en-US" sz="2150" dirty="0"/>
              <a:t>needs</a:t>
            </a:r>
          </a:p>
          <a:p>
            <a:pPr marL="457200" indent="-457200">
              <a:buClr>
                <a:srgbClr val="0070C0"/>
              </a:buClr>
              <a:buFont typeface="+mj-lt"/>
              <a:buAutoNum type="alphaLcParenR"/>
            </a:pPr>
            <a:r>
              <a:rPr lang="en-US" sz="2150" dirty="0" smtClean="0"/>
              <a:t>Procedures </a:t>
            </a:r>
            <a:r>
              <a:rPr lang="en-US" sz="2150" dirty="0"/>
              <a:t>for handling complaints</a:t>
            </a:r>
          </a:p>
          <a:p>
            <a:pPr>
              <a:buClr>
                <a:srgbClr val="0070C0"/>
              </a:buClr>
            </a:pPr>
            <a:r>
              <a:rPr lang="en-US" sz="2150" b="1" dirty="0"/>
              <a:t>3.2 </a:t>
            </a:r>
            <a:r>
              <a:rPr lang="en-US" sz="2150" b="1" dirty="0" smtClean="0"/>
              <a:t>- Identify </a:t>
            </a:r>
            <a:r>
              <a:rPr lang="en-US" sz="2150" b="1" dirty="0"/>
              <a:t>the essential personal skills required when working in the travel and </a:t>
            </a:r>
            <a:r>
              <a:rPr lang="en-US" sz="2150" b="1" dirty="0" smtClean="0"/>
              <a:t>tourism industry</a:t>
            </a:r>
            <a:endParaRPr lang="en-US" sz="2150" b="1" dirty="0"/>
          </a:p>
          <a:p>
            <a:pPr marL="457200" indent="-457200">
              <a:buClr>
                <a:srgbClr val="0070C0"/>
              </a:buClr>
              <a:buFont typeface="+mj-lt"/>
              <a:buAutoNum type="alphaLcParenR"/>
            </a:pPr>
            <a:r>
              <a:rPr lang="en-US" sz="2150" dirty="0" smtClean="0"/>
              <a:t>Awareness </a:t>
            </a:r>
            <a:r>
              <a:rPr lang="en-US" sz="2150" dirty="0"/>
              <a:t>of the need for essential personal and interpersonal skills in particular job roles</a:t>
            </a:r>
          </a:p>
          <a:p>
            <a:pPr marL="457200" indent="-457200">
              <a:buClr>
                <a:srgbClr val="0070C0"/>
              </a:buClr>
              <a:buFont typeface="+mj-lt"/>
              <a:buAutoNum type="alphaLcParenR"/>
            </a:pPr>
            <a:r>
              <a:rPr lang="en-US" sz="2150" dirty="0" smtClean="0"/>
              <a:t>Importance </a:t>
            </a:r>
            <a:r>
              <a:rPr lang="en-US" sz="2150" dirty="0"/>
              <a:t>of personal presentation, clear speech, numeracy and literacy skills</a:t>
            </a:r>
          </a:p>
          <a:p>
            <a:pPr marL="457200" indent="-457200">
              <a:buClr>
                <a:srgbClr val="0070C0"/>
              </a:buClr>
              <a:buFont typeface="+mj-lt"/>
              <a:buAutoNum type="alphaLcParenR"/>
            </a:pPr>
            <a:r>
              <a:rPr lang="en-US" sz="2150" dirty="0" smtClean="0"/>
              <a:t>Awareness </a:t>
            </a:r>
            <a:r>
              <a:rPr lang="en-US" sz="2150" dirty="0"/>
              <a:t>of applications of technology:</a:t>
            </a:r>
          </a:p>
          <a:p>
            <a:pPr marL="692150" indent="-234950">
              <a:buClr>
                <a:srgbClr val="0070C0"/>
              </a:buClr>
              <a:buFont typeface="Arial" panose="020B0604020202020204" pitchFamily="34" charset="0"/>
              <a:buChar char="•"/>
            </a:pPr>
            <a:r>
              <a:rPr lang="en-US" sz="2150" dirty="0" err="1" smtClean="0"/>
              <a:t>computerised</a:t>
            </a:r>
            <a:r>
              <a:rPr lang="en-US" sz="2150" dirty="0" smtClean="0"/>
              <a:t> </a:t>
            </a:r>
            <a:r>
              <a:rPr lang="en-US" sz="2150" dirty="0"/>
              <a:t>reservation systems</a:t>
            </a:r>
          </a:p>
          <a:p>
            <a:pPr marL="692150" indent="-234950">
              <a:buClr>
                <a:srgbClr val="0070C0"/>
              </a:buClr>
              <a:buFont typeface="Arial" panose="020B0604020202020204" pitchFamily="34" charset="0"/>
              <a:buChar char="•"/>
            </a:pPr>
            <a:r>
              <a:rPr lang="en-US" sz="2150" dirty="0" smtClean="0"/>
              <a:t>other </a:t>
            </a:r>
            <a:r>
              <a:rPr lang="en-US" sz="2150" dirty="0"/>
              <a:t>information technologies, such as: telephone, telex, video text, facsimile, Internet</a:t>
            </a:r>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12969" cy="5632311"/>
          </a:xfrm>
          <a:prstGeom prst="rect">
            <a:avLst/>
          </a:prstGeom>
        </p:spPr>
        <p:txBody>
          <a:bodyPr wrap="square">
            <a:spAutoFit/>
          </a:bodyPr>
          <a:lstStyle/>
          <a:p>
            <a:pPr>
              <a:buClr>
                <a:srgbClr val="0070C0"/>
              </a:buClr>
              <a:buSzPct val="80000"/>
            </a:pPr>
            <a:r>
              <a:rPr lang="en-US" sz="2400" b="1" dirty="0" smtClean="0">
                <a:solidFill>
                  <a:srgbClr val="C00000"/>
                </a:solidFill>
              </a:rPr>
              <a:t>Facilities </a:t>
            </a:r>
            <a:r>
              <a:rPr lang="en-US" sz="2400" b="1" dirty="0">
                <a:solidFill>
                  <a:srgbClr val="C00000"/>
                </a:solidFill>
              </a:rPr>
              <a:t>provided for business/leisure tourists</a:t>
            </a:r>
          </a:p>
          <a:p>
            <a:pPr marL="342900" indent="-342900">
              <a:buClr>
                <a:srgbClr val="0070C0"/>
              </a:buClr>
              <a:buSzPct val="80000"/>
              <a:buFont typeface="Arial" panose="020B0604020202020204" pitchFamily="34" charset="0"/>
              <a:buChar char="►"/>
            </a:pPr>
            <a:r>
              <a:rPr lang="en-US" sz="2400" dirty="0"/>
              <a:t>Travel and tourism providers try to cater to the specific needs and expectations of their customers. Therefore, it comes as no surprise that accommodation providers develop specific products and services targeted to their two main visitor segments - business travellers and leisure tourists. </a:t>
            </a:r>
            <a:endParaRPr lang="en-US" sz="2400" dirty="0" smtClean="0"/>
          </a:p>
          <a:p>
            <a:pPr marL="342900" indent="-342900">
              <a:buClr>
                <a:srgbClr val="0070C0"/>
              </a:buClr>
              <a:buSzPct val="80000"/>
              <a:buFont typeface="Arial" panose="020B0604020202020204" pitchFamily="34" charset="0"/>
              <a:buChar char="►"/>
            </a:pPr>
            <a:r>
              <a:rPr lang="en-US" sz="2400" dirty="0" smtClean="0"/>
              <a:t>The </a:t>
            </a:r>
            <a:r>
              <a:rPr lang="en-US" sz="2400" dirty="0"/>
              <a:t>business tourism market is particularly strong as many hotels offer conference and meeting facilities - a venue equipped with all the modern </a:t>
            </a:r>
            <a:r>
              <a:rPr lang="en-US" sz="2400" dirty="0" smtClean="0"/>
              <a:t/>
            </a:r>
            <a:br>
              <a:rPr lang="en-US" sz="2400" dirty="0" smtClean="0"/>
            </a:br>
            <a:r>
              <a:rPr lang="en-US" sz="2400" dirty="0" smtClean="0"/>
              <a:t>technology </a:t>
            </a:r>
            <a:r>
              <a:rPr lang="en-US" sz="2400" dirty="0"/>
              <a:t>required to stage a </a:t>
            </a:r>
            <a:r>
              <a:rPr lang="en-US" sz="2400" dirty="0" smtClean="0"/>
              <a:t/>
            </a:r>
            <a:br>
              <a:rPr lang="en-US" sz="2400" dirty="0" smtClean="0"/>
            </a:br>
            <a:r>
              <a:rPr lang="en-US" sz="2400" dirty="0" smtClean="0"/>
              <a:t>business </a:t>
            </a:r>
            <a:r>
              <a:rPr lang="en-US" sz="2400" dirty="0"/>
              <a:t>meeting, catering </a:t>
            </a:r>
            <a:r>
              <a:rPr lang="en-US" sz="2400" dirty="0" smtClean="0"/>
              <a:t>services </a:t>
            </a:r>
            <a:br>
              <a:rPr lang="en-US" sz="2400" dirty="0" smtClean="0"/>
            </a:br>
            <a:r>
              <a:rPr lang="en-US" sz="2400" dirty="0" smtClean="0"/>
              <a:t>to </a:t>
            </a:r>
            <a:r>
              <a:rPr lang="en-US" sz="2400" dirty="0"/>
              <a:t>provide refreshments </a:t>
            </a:r>
            <a:r>
              <a:rPr lang="en-US" sz="2400" dirty="0" smtClean="0"/>
              <a:t>and </a:t>
            </a:r>
            <a:r>
              <a:rPr lang="en-US" sz="2400" dirty="0"/>
              <a:t>a </a:t>
            </a:r>
            <a:r>
              <a:rPr lang="en-US" sz="2400" dirty="0" smtClean="0"/>
              <a:t/>
            </a:r>
            <a:br>
              <a:rPr lang="en-US" sz="2400" dirty="0" smtClean="0"/>
            </a:br>
            <a:r>
              <a:rPr lang="en-US" sz="2400" dirty="0" smtClean="0"/>
              <a:t>business </a:t>
            </a:r>
            <a:r>
              <a:rPr lang="en-US" sz="2400" dirty="0"/>
              <a:t>centre for </a:t>
            </a:r>
            <a:r>
              <a:rPr lang="en-US" sz="2400" dirty="0" smtClean="0"/>
              <a:t>photocopying</a:t>
            </a:r>
            <a:r>
              <a:rPr lang="en-US" sz="2400" dirty="0"/>
              <a:t>, </a:t>
            </a:r>
            <a:r>
              <a:rPr lang="en-US" sz="2400" dirty="0" smtClean="0"/>
              <a:t/>
            </a:r>
            <a:br>
              <a:rPr lang="en-US" sz="2400" dirty="0" smtClean="0"/>
            </a:br>
            <a:r>
              <a:rPr lang="en-US" sz="2400" dirty="0" smtClean="0"/>
              <a:t>printing </a:t>
            </a:r>
            <a:r>
              <a:rPr lang="en-US" sz="2400" dirty="0"/>
              <a:t>and </a:t>
            </a:r>
            <a:r>
              <a:rPr lang="en-US" sz="2400" dirty="0" smtClean="0"/>
              <a:t>fax </a:t>
            </a:r>
            <a:r>
              <a:rPr lang="en-US" sz="2400" dirty="0"/>
              <a:t>services</a:t>
            </a:r>
            <a:r>
              <a:rPr lang="en-US" sz="2400" dirty="0" smtClean="0"/>
              <a:t>.</a:t>
            </a:r>
            <a:endParaRPr lang="en-US" sz="240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93186" name="Picture 2" descr="Image result for hotel in room entertainmen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24128" y="4482828"/>
            <a:ext cx="3168352" cy="2162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9945380"/>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12969" cy="415498"/>
          </a:xfrm>
          <a:prstGeom prst="rect">
            <a:avLst/>
          </a:prstGeom>
        </p:spPr>
        <p:txBody>
          <a:bodyPr wrap="square">
            <a:spAutoFit/>
          </a:bodyPr>
          <a:lstStyle/>
          <a:p>
            <a:pPr>
              <a:buClr>
                <a:srgbClr val="0070C0"/>
              </a:buClr>
              <a:buSzPct val="80000"/>
            </a:pPr>
            <a:r>
              <a:rPr lang="en-US" sz="2100" b="1" dirty="0" smtClean="0">
                <a:solidFill>
                  <a:srgbClr val="C00000"/>
                </a:solidFill>
              </a:rPr>
              <a:t>Facilities </a:t>
            </a:r>
            <a:r>
              <a:rPr lang="en-US" sz="2100" b="1" dirty="0">
                <a:solidFill>
                  <a:srgbClr val="C00000"/>
                </a:solidFill>
              </a:rPr>
              <a:t>provided for business/leisure </a:t>
            </a:r>
            <a:r>
              <a:rPr lang="en-US" sz="2100" b="1" dirty="0" smtClean="0">
                <a:solidFill>
                  <a:srgbClr val="C00000"/>
                </a:solidFill>
              </a:rPr>
              <a:t>tourists</a:t>
            </a:r>
            <a:endParaRPr lang="en-US" sz="2100" b="1" dirty="0">
              <a:solidFill>
                <a:srgbClr val="C00000"/>
              </a:solidFill>
            </a:endParaRPr>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93186" name="Picture 2" descr="Image result for hotel in room entertainmen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148891" y="1497904"/>
            <a:ext cx="3743589" cy="255524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1484784"/>
            <a:ext cx="4968552" cy="3323987"/>
          </a:xfrm>
          <a:prstGeom prst="rect">
            <a:avLst/>
          </a:prstGeom>
        </p:spPr>
        <p:txBody>
          <a:bodyPr wrap="square">
            <a:spAutoFit/>
          </a:bodyPr>
          <a:lstStyle/>
          <a:p>
            <a:pPr marL="285750" indent="-285750">
              <a:buClr>
                <a:srgbClr val="0070C0"/>
              </a:buClr>
              <a:buSzPct val="80000"/>
              <a:buFont typeface="Arial" panose="020B0604020202020204" pitchFamily="34" charset="0"/>
              <a:buChar char="►"/>
            </a:pPr>
            <a:r>
              <a:rPr lang="en-US" sz="2100" dirty="0"/>
              <a:t>The needs of leisure tourists are more difficult to predict. However, many hotels now provide leisure and spa clubs in an attempt to entice more customers. </a:t>
            </a:r>
            <a:endParaRPr lang="en-US" sz="2100" dirty="0" smtClean="0"/>
          </a:p>
          <a:p>
            <a:pPr marL="285750" indent="-285750">
              <a:buClr>
                <a:srgbClr val="0070C0"/>
              </a:buClr>
              <a:buSzPct val="80000"/>
              <a:buFont typeface="Arial" panose="020B0604020202020204" pitchFamily="34" charset="0"/>
              <a:buChar char="►"/>
            </a:pPr>
            <a:r>
              <a:rPr lang="en-US" sz="2100" dirty="0" smtClean="0"/>
              <a:t>Many </a:t>
            </a:r>
            <a:r>
              <a:rPr lang="en-US" sz="2100" dirty="0"/>
              <a:t>hotels have included a wider range of in-room products and services such as MP3 players, in-room entertainment via cable or satellite </a:t>
            </a:r>
            <a:r>
              <a:rPr lang="en-US" sz="2100" dirty="0" smtClean="0"/>
              <a:t>TV </a:t>
            </a:r>
            <a:r>
              <a:rPr lang="en-US" sz="2100" dirty="0"/>
              <a:t>etc.</a:t>
            </a:r>
          </a:p>
        </p:txBody>
      </p:sp>
      <p:sp>
        <p:nvSpPr>
          <p:cNvPr id="7" name="Rounded Rectangle 6"/>
          <p:cNvSpPr/>
          <p:nvPr/>
        </p:nvSpPr>
        <p:spPr>
          <a:xfrm>
            <a:off x="165110" y="4797152"/>
            <a:ext cx="8727370" cy="1872208"/>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b="1" dirty="0" smtClean="0">
                <a:solidFill>
                  <a:srgbClr val="C00000"/>
                </a:solidFill>
                <a:latin typeface="Arial" panose="020B0604020202020204" pitchFamily="34" charset="0"/>
                <a:cs typeface="Arial" panose="020B0604020202020204" pitchFamily="34" charset="0"/>
              </a:rPr>
              <a:t>Activity 2</a:t>
            </a:r>
            <a:endParaRPr lang="en-US" sz="2200" b="1" dirty="0">
              <a:solidFill>
                <a:srgbClr val="C00000"/>
              </a:solidFill>
              <a:latin typeface="Arial" panose="020B0604020202020204" pitchFamily="34" charset="0"/>
              <a:cs typeface="Arial" panose="020B0604020202020204" pitchFamily="34" charset="0"/>
            </a:endParaRPr>
          </a:p>
          <a:p>
            <a:r>
              <a:rPr lang="en-US" sz="2200" dirty="0">
                <a:solidFill>
                  <a:schemeClr val="tx1"/>
                </a:solidFill>
                <a:latin typeface="Arial" panose="020B0604020202020204" pitchFamily="34" charset="0"/>
                <a:cs typeface="Arial" panose="020B0604020202020204" pitchFamily="34" charset="0"/>
              </a:rPr>
              <a:t>Make a list of different accommodation providers in your local area. Identify what type of accommodation is offered at each establishment and decide who the most likely customers will </a:t>
            </a:r>
            <a:r>
              <a:rPr lang="en-US" sz="2200" dirty="0" smtClean="0">
                <a:solidFill>
                  <a:schemeClr val="tx1"/>
                </a:solidFill>
                <a:latin typeface="Arial" panose="020B0604020202020204" pitchFamily="34" charset="0"/>
                <a:cs typeface="Arial" panose="020B0604020202020204" pitchFamily="34" charset="0"/>
              </a:rPr>
              <a:t/>
            </a:r>
            <a:br>
              <a:rPr lang="en-US" sz="2200" dirty="0" smtClean="0">
                <a:solidFill>
                  <a:schemeClr val="tx1"/>
                </a:solidFill>
                <a:latin typeface="Arial" panose="020B0604020202020204" pitchFamily="34" charset="0"/>
                <a:cs typeface="Arial" panose="020B0604020202020204" pitchFamily="34" charset="0"/>
              </a:rPr>
            </a:br>
            <a:r>
              <a:rPr lang="en-US" sz="2200" dirty="0" smtClean="0">
                <a:solidFill>
                  <a:schemeClr val="tx1"/>
                </a:solidFill>
                <a:latin typeface="Arial" panose="020B0604020202020204" pitchFamily="34" charset="0"/>
                <a:cs typeface="Arial" panose="020B0604020202020204" pitchFamily="34" charset="0"/>
              </a:rPr>
              <a:t>be </a:t>
            </a:r>
            <a:r>
              <a:rPr lang="en-US" sz="2200" dirty="0">
                <a:solidFill>
                  <a:schemeClr val="tx1"/>
                </a:solidFill>
                <a:latin typeface="Arial" panose="020B0604020202020204" pitchFamily="34" charset="0"/>
                <a:cs typeface="Arial" panose="020B0604020202020204" pitchFamily="34" charset="0"/>
              </a:rPr>
              <a:t>for each.</a:t>
            </a:r>
          </a:p>
        </p:txBody>
      </p:sp>
      <p:sp>
        <p:nvSpPr>
          <p:cNvPr id="8" name="Oval 7"/>
          <p:cNvSpPr/>
          <p:nvPr/>
        </p:nvSpPr>
        <p:spPr>
          <a:xfrm rot="2089674">
            <a:off x="8637216" y="4655925"/>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9" name="Picture 8" descr="Image result for vector paper cli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664711">
            <a:off x="8183660" y="5420357"/>
            <a:ext cx="1008043" cy="75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6260075"/>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sp>
        <p:nvSpPr>
          <p:cNvPr id="2" name="Rectangle 1"/>
          <p:cNvSpPr/>
          <p:nvPr/>
        </p:nvSpPr>
        <p:spPr>
          <a:xfrm>
            <a:off x="179512" y="1153482"/>
            <a:ext cx="5760640" cy="5693866"/>
          </a:xfrm>
          <a:prstGeom prst="rect">
            <a:avLst/>
          </a:prstGeom>
        </p:spPr>
        <p:txBody>
          <a:bodyPr wrap="square">
            <a:spAutoFit/>
          </a:bodyPr>
          <a:lstStyle/>
          <a:p>
            <a:pPr>
              <a:buClr>
                <a:srgbClr val="0070C0"/>
              </a:buClr>
              <a:buSzPct val="80000"/>
            </a:pPr>
            <a:r>
              <a:rPr lang="en-US" sz="2600" b="1" dirty="0">
                <a:solidFill>
                  <a:srgbClr val="C00000"/>
                </a:solidFill>
              </a:rPr>
              <a:t>Local public transport provision</a:t>
            </a:r>
          </a:p>
          <a:p>
            <a:pPr marL="400050" indent="-400050">
              <a:buClr>
                <a:srgbClr val="0070C0"/>
              </a:buClr>
              <a:buSzPct val="80000"/>
              <a:buFont typeface="Arial" panose="020B0604020202020204" pitchFamily="34" charset="0"/>
              <a:buChar char="►"/>
            </a:pPr>
            <a:r>
              <a:rPr lang="en-US" sz="2600" dirty="0"/>
              <a:t>Public transport facilities form an essential part of the support facilities offered to tourists in a destination. We have already looked at the provision of rail and road services as part of the local infrastructure. </a:t>
            </a:r>
            <a:endParaRPr lang="en-US" sz="2600" dirty="0" smtClean="0"/>
          </a:p>
          <a:p>
            <a:pPr marL="400050" indent="-400050">
              <a:buClr>
                <a:srgbClr val="0070C0"/>
              </a:buClr>
              <a:buSzPct val="80000"/>
              <a:buFont typeface="Arial" panose="020B0604020202020204" pitchFamily="34" charset="0"/>
              <a:buChar char="►"/>
            </a:pPr>
            <a:r>
              <a:rPr lang="en-US" sz="2600" dirty="0" smtClean="0"/>
              <a:t>We </a:t>
            </a:r>
            <a:r>
              <a:rPr lang="en-US" sz="2600" dirty="0"/>
              <a:t>now have the opportunity to look at how an effective public transport system improves the accessibility of destinations and meets the needs of domestic and international visitors</a:t>
            </a:r>
            <a:r>
              <a:rPr lang="en-US" sz="2600" dirty="0" smtClean="0"/>
              <a:t>.</a:t>
            </a:r>
            <a:endParaRPr lang="en-US" sz="2600" dirty="0"/>
          </a:p>
        </p:txBody>
      </p:sp>
      <p:pic>
        <p:nvPicPr>
          <p:cNvPr id="11"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1171789"/>
            <a:ext cx="2808312" cy="189717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maldives river bu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84168" y="3140968"/>
            <a:ext cx="2794520" cy="165618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5557" y="4869161"/>
            <a:ext cx="2793132"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915341"/>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sp>
        <p:nvSpPr>
          <p:cNvPr id="2" name="Rectangle 1"/>
          <p:cNvSpPr/>
          <p:nvPr/>
        </p:nvSpPr>
        <p:spPr>
          <a:xfrm>
            <a:off x="179512" y="1153482"/>
            <a:ext cx="5904656" cy="5632311"/>
          </a:xfrm>
          <a:prstGeom prst="rect">
            <a:avLst/>
          </a:prstGeom>
        </p:spPr>
        <p:txBody>
          <a:bodyPr wrap="square">
            <a:spAutoFit/>
          </a:bodyPr>
          <a:lstStyle/>
          <a:p>
            <a:pPr>
              <a:buClr>
                <a:srgbClr val="0070C0"/>
              </a:buClr>
              <a:buSzPct val="80000"/>
            </a:pPr>
            <a:r>
              <a:rPr lang="en-US" sz="2400" b="1" dirty="0">
                <a:solidFill>
                  <a:srgbClr val="C00000"/>
                </a:solidFill>
              </a:rPr>
              <a:t>Local public transport provision</a:t>
            </a:r>
          </a:p>
          <a:p>
            <a:pPr marL="285750" indent="-285750">
              <a:buClr>
                <a:srgbClr val="0070C0"/>
              </a:buClr>
              <a:buSzPct val="80000"/>
              <a:buFont typeface="Arial" panose="020B0604020202020204" pitchFamily="34" charset="0"/>
              <a:buChar char="►"/>
            </a:pPr>
            <a:r>
              <a:rPr lang="en-US" sz="2400" dirty="0" smtClean="0"/>
              <a:t>Local </a:t>
            </a:r>
            <a:r>
              <a:rPr lang="en-US" sz="2400" dirty="0"/>
              <a:t>transport is important for residents in the community but it is also essential in offering a cheap means for tourists to get </a:t>
            </a:r>
            <a:r>
              <a:rPr lang="en-US" sz="2400" dirty="0" smtClean="0"/>
              <a:t>about </a:t>
            </a:r>
            <a:r>
              <a:rPr lang="en-US" sz="2400" dirty="0"/>
              <a:t>while they are in the area. </a:t>
            </a:r>
            <a:endParaRPr lang="en-US" sz="2400" dirty="0" smtClean="0"/>
          </a:p>
          <a:p>
            <a:pPr marL="285750" indent="-285750">
              <a:buClr>
                <a:srgbClr val="0070C0"/>
              </a:buClr>
              <a:buSzPct val="80000"/>
              <a:buFont typeface="Arial" panose="020B0604020202020204" pitchFamily="34" charset="0"/>
              <a:buChar char="►"/>
            </a:pPr>
            <a:r>
              <a:rPr lang="en-US" sz="2400" dirty="0" smtClean="0"/>
              <a:t>Many </a:t>
            </a:r>
            <a:r>
              <a:rPr lang="en-US" sz="2400" dirty="0"/>
              <a:t>travellers will use some form of public transport to get from the airport to their accommodation - this might be by water taxi in destinations such as Male in </a:t>
            </a:r>
            <a:r>
              <a:rPr lang="en-US" sz="2400" dirty="0" smtClean="0"/>
              <a:t>the Maldives</a:t>
            </a:r>
            <a:r>
              <a:rPr lang="en-US" sz="2400" dirty="0"/>
              <a:t>; or by airport express train such as in Hong Kong; or by public coach services such as the </a:t>
            </a:r>
            <a:r>
              <a:rPr lang="en-US" sz="2400" dirty="0" err="1"/>
              <a:t>SkyBus</a:t>
            </a:r>
            <a:r>
              <a:rPr lang="en-US" sz="2400" dirty="0"/>
              <a:t> shuttle bus service between Melbourne airport in Australia and the city centre.</a:t>
            </a:r>
          </a:p>
        </p:txBody>
      </p:sp>
      <p:pic>
        <p:nvPicPr>
          <p:cNvPr id="94210"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1171789"/>
            <a:ext cx="2808312" cy="1897172"/>
          </a:xfrm>
          <a:prstGeom prst="rect">
            <a:avLst/>
          </a:prstGeom>
          <a:noFill/>
          <a:extLst>
            <a:ext uri="{909E8E84-426E-40DD-AFC4-6F175D3DCCD1}">
              <a14:hiddenFill xmlns:a14="http://schemas.microsoft.com/office/drawing/2010/main">
                <a:solidFill>
                  <a:srgbClr val="FFFFFF"/>
                </a:solidFill>
              </a14:hiddenFill>
            </a:ext>
          </a:extLst>
        </p:spPr>
      </p:pic>
      <p:pic>
        <p:nvPicPr>
          <p:cNvPr id="96258" name="Picture 2" descr="Image result for maldives river bu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84168" y="3140968"/>
            <a:ext cx="2794520" cy="1656184"/>
          </a:xfrm>
          <a:prstGeom prst="rect">
            <a:avLst/>
          </a:prstGeom>
          <a:noFill/>
          <a:extLst>
            <a:ext uri="{909E8E84-426E-40DD-AFC4-6F175D3DCCD1}">
              <a14:hiddenFill xmlns:a14="http://schemas.microsoft.com/office/drawing/2010/main">
                <a:solidFill>
                  <a:srgbClr val="FFFFFF"/>
                </a:solidFill>
              </a14:hiddenFill>
            </a:ext>
          </a:extLst>
        </p:spPr>
      </p:pic>
      <p:pic>
        <p:nvPicPr>
          <p:cNvPr id="96260" name="Picture 4" descr="Related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5557" y="4869161"/>
            <a:ext cx="2793132"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810407"/>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sp>
        <p:nvSpPr>
          <p:cNvPr id="2" name="Rectangle 1"/>
          <p:cNvSpPr/>
          <p:nvPr/>
        </p:nvSpPr>
        <p:spPr>
          <a:xfrm>
            <a:off x="179512" y="1153482"/>
            <a:ext cx="8712968" cy="1554272"/>
          </a:xfrm>
          <a:prstGeom prst="rect">
            <a:avLst/>
          </a:prstGeom>
        </p:spPr>
        <p:txBody>
          <a:bodyPr wrap="square">
            <a:spAutoFit/>
          </a:bodyPr>
          <a:lstStyle/>
          <a:p>
            <a:pPr>
              <a:buClr>
                <a:srgbClr val="0070C0"/>
              </a:buClr>
              <a:buSzPct val="80000"/>
            </a:pPr>
            <a:r>
              <a:rPr lang="en-US" sz="1900" b="1" dirty="0" smtClean="0">
                <a:solidFill>
                  <a:srgbClr val="C00000"/>
                </a:solidFill>
              </a:rPr>
              <a:t>Rapid </a:t>
            </a:r>
            <a:r>
              <a:rPr lang="en-US" sz="1900" b="1" dirty="0">
                <a:solidFill>
                  <a:srgbClr val="C00000"/>
                </a:solidFill>
              </a:rPr>
              <a:t>transit systems</a:t>
            </a:r>
          </a:p>
          <a:p>
            <a:pPr marL="400050" indent="-400050">
              <a:buClr>
                <a:srgbClr val="0070C0"/>
              </a:buClr>
              <a:buSzPct val="80000"/>
              <a:buFont typeface="Arial" panose="020B0604020202020204" pitchFamily="34" charset="0"/>
              <a:buChar char="►"/>
            </a:pPr>
            <a:r>
              <a:rPr lang="en-US" sz="1900" dirty="0"/>
              <a:t>Many destinations now use rapid transit systems to transport large numbers of people as quickly as possible around city </a:t>
            </a:r>
            <a:r>
              <a:rPr lang="en-US" sz="1900" dirty="0" err="1"/>
              <a:t>centres</a:t>
            </a:r>
            <a:r>
              <a:rPr lang="en-US" sz="1900" dirty="0"/>
              <a:t>. These types of systems provide improved accessibility for tourists as well as for local residents, with the aim of reducing overcrowding and traffic congestion.</a:t>
            </a:r>
          </a:p>
        </p:txBody>
      </p:sp>
      <p:sp>
        <p:nvSpPr>
          <p:cNvPr id="8" name="Rounded Rectangle 7"/>
          <p:cNvSpPr/>
          <p:nvPr/>
        </p:nvSpPr>
        <p:spPr>
          <a:xfrm>
            <a:off x="194370" y="2780928"/>
            <a:ext cx="8727370" cy="3888432"/>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377440" rtlCol="0" anchor="ctr"/>
          <a:lstStyle/>
          <a:p>
            <a:r>
              <a:rPr lang="en-US" sz="1900" b="1" dirty="0" smtClean="0">
                <a:solidFill>
                  <a:srgbClr val="C00000"/>
                </a:solidFill>
                <a:latin typeface="Arial" panose="020B0604020202020204" pitchFamily="34" charset="0"/>
                <a:cs typeface="Arial" panose="020B0604020202020204" pitchFamily="34" charset="0"/>
              </a:rPr>
              <a:t>Example</a:t>
            </a:r>
            <a:endParaRPr lang="en-US" sz="19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900" dirty="0">
                <a:solidFill>
                  <a:schemeClr val="tx1"/>
                </a:solidFill>
                <a:latin typeface="Arial" panose="020B0604020202020204" pitchFamily="34" charset="0"/>
                <a:cs typeface="Arial" panose="020B0604020202020204" pitchFamily="34" charset="0"/>
              </a:rPr>
              <a:t>SMRT is Singapore’s premier multi-modal public transport </a:t>
            </a:r>
            <a:r>
              <a:rPr lang="en-US" sz="1900" dirty="0" smtClean="0">
                <a:solidFill>
                  <a:schemeClr val="tx1"/>
                </a:solidFill>
                <a:latin typeface="Arial" panose="020B0604020202020204" pitchFamily="34" charset="0"/>
                <a:cs typeface="Arial" panose="020B0604020202020204" pitchFamily="34" charset="0"/>
              </a:rPr>
              <a:t>service provider </a:t>
            </a:r>
            <a:r>
              <a:rPr lang="en-US" sz="1900" dirty="0">
                <a:solidFill>
                  <a:schemeClr val="tx1"/>
                </a:solidFill>
                <a:latin typeface="Arial" panose="020B0604020202020204" pitchFamily="34" charset="0"/>
                <a:cs typeface="Arial" panose="020B0604020202020204" pitchFamily="34" charset="0"/>
              </a:rPr>
              <a:t>offering integrated transport services island-wide. This means that the organisation offers an extensive network of trains, buses and taxis to transport people around Singapore. </a:t>
            </a:r>
            <a:endParaRPr lang="en-US" sz="19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900" dirty="0" smtClean="0">
                <a:solidFill>
                  <a:schemeClr val="tx1"/>
                </a:solidFill>
                <a:latin typeface="Arial" panose="020B0604020202020204" pitchFamily="34" charset="0"/>
                <a:cs typeface="Arial" panose="020B0604020202020204" pitchFamily="34" charset="0"/>
              </a:rPr>
              <a:t>The </a:t>
            </a:r>
            <a:r>
              <a:rPr lang="en-US" sz="1900" dirty="0">
                <a:solidFill>
                  <a:schemeClr val="tx1"/>
                </a:solidFill>
                <a:latin typeface="Arial" panose="020B0604020202020204" pitchFamily="34" charset="0"/>
                <a:cs typeface="Arial" panose="020B0604020202020204" pitchFamily="34" charset="0"/>
              </a:rPr>
              <a:t>Mass Rapid Transit (MRT) train system is complemented by the regional Light Rail Transit (LRT) system. There are approximately 80 MRT stations around the island and more than 30 LRT stations. </a:t>
            </a:r>
            <a:endParaRPr lang="en-US" sz="19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900" dirty="0" smtClean="0">
                <a:solidFill>
                  <a:schemeClr val="tx1"/>
                </a:solidFill>
                <a:latin typeface="Arial" panose="020B0604020202020204" pitchFamily="34" charset="0"/>
                <a:cs typeface="Arial" panose="020B0604020202020204" pitchFamily="34" charset="0"/>
              </a:rPr>
              <a:t>There </a:t>
            </a:r>
            <a:r>
              <a:rPr lang="en-US" sz="1900" dirty="0">
                <a:solidFill>
                  <a:schemeClr val="tx1"/>
                </a:solidFill>
                <a:latin typeface="Arial" panose="020B0604020202020204" pitchFamily="34" charset="0"/>
                <a:cs typeface="Arial" panose="020B0604020202020204" pitchFamily="34" charset="0"/>
              </a:rPr>
              <a:t>are also more than 800 SMRT buses covering approximately 75 routes. The organisation also provides a fleet of more than 3000 taxis for public use.</a:t>
            </a:r>
          </a:p>
        </p:txBody>
      </p:sp>
      <p:pic>
        <p:nvPicPr>
          <p:cNvPr id="97282" name="Picture 2" descr="Image result for smr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60231" y="2859782"/>
            <a:ext cx="2204113" cy="1369671"/>
          </a:xfrm>
          <a:prstGeom prst="rect">
            <a:avLst/>
          </a:prstGeom>
          <a:noFill/>
          <a:extLst>
            <a:ext uri="{909E8E84-426E-40DD-AFC4-6F175D3DCCD1}">
              <a14:hiddenFill xmlns:a14="http://schemas.microsoft.com/office/drawing/2010/main">
                <a:solidFill>
                  <a:srgbClr val="FFFFFF"/>
                </a:solidFill>
              </a14:hiddenFill>
            </a:ext>
          </a:extLst>
        </p:spPr>
      </p:pic>
      <p:pic>
        <p:nvPicPr>
          <p:cNvPr id="97284" name="Picture 4" descr="Image result for smrt bu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660231" y="4335373"/>
            <a:ext cx="2204113" cy="1633637"/>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p:nvSpPr>
        <p:spPr>
          <a:xfrm rot="2089674">
            <a:off x="8637214" y="2671008"/>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5805910"/>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161</a:t>
            </a:r>
            <a:endParaRPr lang="en-GB" sz="1400" b="1" dirty="0">
              <a:latin typeface="Calibri" panose="020F0502020204030204" pitchFamily="34" charset="0"/>
            </a:endParaRPr>
          </a:p>
        </p:txBody>
      </p:sp>
      <p:sp>
        <p:nvSpPr>
          <p:cNvPr id="2" name="Rectangle 1"/>
          <p:cNvSpPr/>
          <p:nvPr/>
        </p:nvSpPr>
        <p:spPr>
          <a:xfrm>
            <a:off x="179512" y="1153482"/>
            <a:ext cx="8712968" cy="2431435"/>
          </a:xfrm>
          <a:prstGeom prst="rect">
            <a:avLst/>
          </a:prstGeom>
        </p:spPr>
        <p:txBody>
          <a:bodyPr wrap="square">
            <a:spAutoFit/>
          </a:bodyPr>
          <a:lstStyle/>
          <a:p>
            <a:pPr>
              <a:buClr>
                <a:srgbClr val="0070C0"/>
              </a:buClr>
              <a:buSzPct val="80000"/>
            </a:pPr>
            <a:r>
              <a:rPr lang="en-US" sz="1900" b="1" dirty="0" smtClean="0">
                <a:solidFill>
                  <a:schemeClr val="accent2"/>
                </a:solidFill>
              </a:rPr>
              <a:t>Explore </a:t>
            </a:r>
            <a:r>
              <a:rPr lang="en-US" sz="1900" b="1" dirty="0">
                <a:solidFill>
                  <a:schemeClr val="accent2"/>
                </a:solidFill>
              </a:rPr>
              <a:t>the features of worldwide transport in relation to major international routes</a:t>
            </a:r>
          </a:p>
          <a:p>
            <a:pPr marL="400050" indent="-400050">
              <a:buClr>
                <a:srgbClr val="0070C0"/>
              </a:buClr>
              <a:buSzPct val="80000"/>
              <a:buFont typeface="Arial" panose="020B0604020202020204" pitchFamily="34" charset="0"/>
              <a:buChar char="►"/>
            </a:pPr>
            <a:r>
              <a:rPr lang="en-US" sz="1900" dirty="0"/>
              <a:t>Previously, we have looked at some of the world’s major cities in terms of their importance as major transport hubs and gateways for international travel. We now look in more detail at the three main types of transport (by air, by sea and overland) and how these have established international routes using a variety of hubs and gateways for passengers to enter and exit important tourist receiving areas.</a:t>
            </a:r>
          </a:p>
        </p:txBody>
      </p:sp>
      <p:pic>
        <p:nvPicPr>
          <p:cNvPr id="98306" name="Picture 2" descr="Image result for international travel mod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241"/>
          <a:stretch/>
        </p:blipFill>
        <p:spPr bwMode="auto">
          <a:xfrm>
            <a:off x="467543" y="3584917"/>
            <a:ext cx="8280921" cy="3064037"/>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Tree>
    <p:extLst>
      <p:ext uri="{BB962C8B-B14F-4D97-AF65-F5344CB8AC3E}">
        <p14:creationId xmlns:p14="http://schemas.microsoft.com/office/powerpoint/2010/main" val="522343630"/>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161</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65110" y="1124744"/>
            <a:ext cx="8727370" cy="2431435"/>
          </a:xfrm>
          <a:prstGeom prst="rect">
            <a:avLst/>
          </a:prstGeom>
        </p:spPr>
        <p:txBody>
          <a:bodyPr wrap="square">
            <a:spAutoFit/>
          </a:bodyPr>
          <a:lstStyle/>
          <a:p>
            <a:pPr marL="280988" indent="-280988">
              <a:buClr>
                <a:srgbClr val="0070C0"/>
              </a:buClr>
              <a:buSzPct val="80000"/>
            </a:pPr>
            <a:r>
              <a:rPr lang="en-US" sz="1900" b="1" dirty="0" smtClean="0">
                <a:solidFill>
                  <a:schemeClr val="accent2"/>
                </a:solidFill>
              </a:rPr>
              <a:t>Air </a:t>
            </a:r>
            <a:r>
              <a:rPr lang="en-US" sz="1900" b="1" dirty="0">
                <a:solidFill>
                  <a:schemeClr val="accent2"/>
                </a:solidFill>
              </a:rPr>
              <a:t>transport</a:t>
            </a:r>
          </a:p>
          <a:p>
            <a:pPr marL="280988" indent="-280988">
              <a:buClr>
                <a:srgbClr val="0070C0"/>
              </a:buClr>
              <a:buSzPct val="80000"/>
              <a:buFont typeface="Arial" panose="020B0604020202020204" pitchFamily="34" charset="0"/>
              <a:buChar char="►"/>
            </a:pPr>
            <a:r>
              <a:rPr lang="en-US" sz="1900" dirty="0"/>
              <a:t>In this section, we will identify some of the main intercontinental routes and the airports that operate as hubs and gateways for these routes.</a:t>
            </a:r>
          </a:p>
          <a:p>
            <a:pPr marL="280988" indent="-280988">
              <a:buClr>
                <a:srgbClr val="0070C0"/>
              </a:buClr>
              <a:buSzPct val="80000"/>
              <a:buFont typeface="Arial" panose="020B0604020202020204" pitchFamily="34" charset="0"/>
              <a:buChar char="►"/>
            </a:pPr>
            <a:r>
              <a:rPr lang="en-US" sz="1900" dirty="0"/>
              <a:t>It would be difficult to cover every major intercontinental route as increased technology has allowed a much greater variation of long-haul flight options than was previously available. Increased air passenger numbers have also increased the number of hub airports </a:t>
            </a:r>
            <a:r>
              <a:rPr lang="en-US" sz="1900" dirty="0" smtClean="0"/>
              <a:t/>
            </a:r>
            <a:br>
              <a:rPr lang="en-US" sz="1900" dirty="0" smtClean="0"/>
            </a:br>
            <a:r>
              <a:rPr lang="en-US" sz="1900" dirty="0" smtClean="0"/>
              <a:t>around </a:t>
            </a:r>
            <a:r>
              <a:rPr lang="en-US" sz="1900" dirty="0"/>
              <a:t>the world</a:t>
            </a:r>
            <a:r>
              <a:rPr lang="en-US" sz="1900" dirty="0" smtClean="0"/>
              <a:t>.</a:t>
            </a:r>
            <a:endParaRPr lang="en-US" sz="1900" dirty="0"/>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36096" y="2996952"/>
            <a:ext cx="3456384" cy="3377830"/>
          </a:xfrm>
          <a:prstGeom prst="rect">
            <a:avLst/>
          </a:prstGeom>
        </p:spPr>
      </p:pic>
      <p:sp>
        <p:nvSpPr>
          <p:cNvPr id="5" name="Rectangle 4"/>
          <p:cNvSpPr/>
          <p:nvPr/>
        </p:nvSpPr>
        <p:spPr>
          <a:xfrm>
            <a:off x="165110" y="3432770"/>
            <a:ext cx="5270986" cy="3308598"/>
          </a:xfrm>
          <a:prstGeom prst="rect">
            <a:avLst/>
          </a:prstGeom>
        </p:spPr>
        <p:txBody>
          <a:bodyPr wrap="square">
            <a:spAutoFit/>
          </a:bodyPr>
          <a:lstStyle/>
          <a:p>
            <a:pPr>
              <a:buClr>
                <a:srgbClr val="0070C0"/>
              </a:buClr>
              <a:buSzPct val="80000"/>
            </a:pPr>
            <a:r>
              <a:rPr lang="en-US" sz="1900" b="1" dirty="0">
                <a:solidFill>
                  <a:schemeClr val="accent2"/>
                </a:solidFill>
              </a:rPr>
              <a:t>Types of air transport operation</a:t>
            </a:r>
          </a:p>
          <a:p>
            <a:pPr marL="339725" indent="-339725">
              <a:buClr>
                <a:srgbClr val="0070C0"/>
              </a:buClr>
              <a:buSzPct val="80000"/>
              <a:buFont typeface="Arial" panose="020B0604020202020204" pitchFamily="34" charset="0"/>
              <a:buChar char="►"/>
            </a:pPr>
            <a:r>
              <a:rPr lang="en-US" sz="1900" dirty="0"/>
              <a:t>Flights can be either international or domestic. International flights are those which take off in one country and land at a destination in different country, whereas domestic flights are those which connect two destinations within the same country.</a:t>
            </a:r>
          </a:p>
          <a:p>
            <a:pPr marL="339725" indent="-339725">
              <a:buClr>
                <a:srgbClr val="0070C0"/>
              </a:buClr>
              <a:buSzPct val="80000"/>
              <a:buFont typeface="Arial" panose="020B0604020202020204" pitchFamily="34" charset="0"/>
              <a:buChar char="►"/>
            </a:pPr>
            <a:r>
              <a:rPr lang="en-US" sz="1900" dirty="0"/>
              <a:t>The following table (Fig. 4.2) shows the ‘Top Ten’ rankings of airlines by number of seats available on international flights in the week beginning 07/03/2011.</a:t>
            </a:r>
          </a:p>
        </p:txBody>
      </p:sp>
      <p:sp>
        <p:nvSpPr>
          <p:cNvPr id="8" name="Rectangle 7"/>
          <p:cNvSpPr/>
          <p:nvPr/>
        </p:nvSpPr>
        <p:spPr>
          <a:xfrm>
            <a:off x="5652120" y="6381328"/>
            <a:ext cx="3168352" cy="338554"/>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600" b="1" dirty="0" smtClean="0"/>
              <a:t>Fig</a:t>
            </a:r>
            <a:r>
              <a:rPr lang="en-US" sz="1600" b="1" dirty="0"/>
              <a:t>. </a:t>
            </a:r>
            <a:r>
              <a:rPr lang="en-US" sz="1600" b="1" dirty="0" smtClean="0"/>
              <a:t>4.2 - </a:t>
            </a:r>
            <a:r>
              <a:rPr lang="en-US" sz="1600" dirty="0" smtClean="0"/>
              <a:t>International </a:t>
            </a:r>
            <a:r>
              <a:rPr lang="en-US" sz="1600" dirty="0"/>
              <a:t>flights</a:t>
            </a:r>
          </a:p>
        </p:txBody>
      </p:sp>
    </p:spTree>
    <p:extLst>
      <p:ext uri="{BB962C8B-B14F-4D97-AF65-F5344CB8AC3E}">
        <p14:creationId xmlns:p14="http://schemas.microsoft.com/office/powerpoint/2010/main" val="2342051428"/>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162</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8" name="Rectangle 7"/>
          <p:cNvSpPr/>
          <p:nvPr/>
        </p:nvSpPr>
        <p:spPr>
          <a:xfrm>
            <a:off x="179512" y="6093296"/>
            <a:ext cx="8640960" cy="584775"/>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600" b="1" dirty="0" smtClean="0"/>
              <a:t>Fig</a:t>
            </a:r>
            <a:r>
              <a:rPr lang="en-US" sz="1600" b="1" dirty="0"/>
              <a:t>. </a:t>
            </a:r>
            <a:r>
              <a:rPr lang="en-US" sz="1600" b="1" dirty="0" smtClean="0"/>
              <a:t>4.1 - </a:t>
            </a:r>
            <a:r>
              <a:rPr lang="en-US" sz="1600" dirty="0" smtClean="0"/>
              <a:t>The </a:t>
            </a:r>
            <a:r>
              <a:rPr lang="en-US" sz="1600" dirty="0"/>
              <a:t>map shows just some of the flight routes taken by United Airlines, an airline based in the United States.</a:t>
            </a:r>
          </a:p>
        </p:txBody>
      </p:sp>
      <p:pic>
        <p:nvPicPr>
          <p:cNvPr id="99330" name="Picture 2" descr="Image result for united airlines world m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45420"/>
            <a:ext cx="8758221" cy="4947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160968"/>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164</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5509200"/>
          </a:xfrm>
          <a:prstGeom prst="rect">
            <a:avLst/>
          </a:prstGeom>
        </p:spPr>
        <p:txBody>
          <a:bodyPr wrap="square">
            <a:spAutoFit/>
          </a:bodyPr>
          <a:lstStyle/>
          <a:p>
            <a:pPr marL="280988" indent="-280988">
              <a:buClr>
                <a:srgbClr val="0070C0"/>
              </a:buClr>
              <a:buSzPct val="80000"/>
            </a:pPr>
            <a:r>
              <a:rPr lang="en-US" sz="2200" b="1" dirty="0">
                <a:solidFill>
                  <a:schemeClr val="accent2"/>
                </a:solidFill>
              </a:rPr>
              <a:t>Types of air transport operation</a:t>
            </a:r>
          </a:p>
          <a:p>
            <a:pPr marL="342900" indent="-342900">
              <a:buClr>
                <a:srgbClr val="0070C0"/>
              </a:buClr>
              <a:buSzPct val="80000"/>
              <a:buFont typeface="Arial" panose="020B0604020202020204" pitchFamily="34" charset="0"/>
              <a:buChar char="►"/>
            </a:pPr>
            <a:r>
              <a:rPr lang="en-US" sz="2200" dirty="0" smtClean="0"/>
              <a:t>The </a:t>
            </a:r>
            <a:r>
              <a:rPr lang="en-US" sz="2200" dirty="0"/>
              <a:t>table below shows the same ranking of the airlines by number of seats available on domestic flights during the same week</a:t>
            </a:r>
            <a:r>
              <a:rPr lang="en-US" sz="2200" dirty="0" smtClean="0"/>
              <a:t>.</a:t>
            </a:r>
          </a:p>
          <a:p>
            <a:pPr marL="342900" indent="-342900">
              <a:buClr>
                <a:srgbClr val="0070C0"/>
              </a:buClr>
              <a:buSzPct val="80000"/>
              <a:buFont typeface="Arial" panose="020B0604020202020204" pitchFamily="34" charset="0"/>
              <a:buChar char="►"/>
            </a:pPr>
            <a:r>
              <a:rPr lang="en-US" sz="2200" dirty="0"/>
              <a:t>United Airlines serves a total of 114 different destinations in 31 different countries. Examples of flights with United Airlines include an international flight from Abu </a:t>
            </a:r>
            <a:r>
              <a:rPr lang="en-US" sz="2200" dirty="0" smtClean="0"/>
              <a:t/>
            </a:r>
            <a:br>
              <a:rPr lang="en-US" sz="2200" dirty="0" smtClean="0"/>
            </a:br>
            <a:r>
              <a:rPr lang="en-US" sz="2200" dirty="0" smtClean="0"/>
              <a:t>Dhabi </a:t>
            </a:r>
            <a:r>
              <a:rPr lang="en-US" sz="2200" dirty="0"/>
              <a:t>in the United Arab Emirates </a:t>
            </a:r>
            <a:r>
              <a:rPr lang="en-US" sz="2200" dirty="0" smtClean="0"/>
              <a:t/>
            </a:r>
            <a:br>
              <a:rPr lang="en-US" sz="2200" dirty="0" smtClean="0"/>
            </a:br>
            <a:r>
              <a:rPr lang="en-US" sz="2200" dirty="0" smtClean="0"/>
              <a:t>to </a:t>
            </a:r>
            <a:r>
              <a:rPr lang="en-US" sz="2200" dirty="0"/>
              <a:t>Frankfurt in Germany, and a </a:t>
            </a:r>
            <a:r>
              <a:rPr lang="en-US" sz="2200" dirty="0" smtClean="0"/>
              <a:t/>
            </a:r>
            <a:br>
              <a:rPr lang="en-US" sz="2200" dirty="0" smtClean="0"/>
            </a:br>
            <a:r>
              <a:rPr lang="en-US" sz="2200" dirty="0" smtClean="0"/>
              <a:t>domestic </a:t>
            </a:r>
            <a:r>
              <a:rPr lang="en-US" sz="2200" dirty="0"/>
              <a:t>flight example is the </a:t>
            </a:r>
            <a:r>
              <a:rPr lang="en-US" sz="2200" dirty="0" smtClean="0"/>
              <a:t/>
            </a:r>
            <a:br>
              <a:rPr lang="en-US" sz="2200" dirty="0" smtClean="0"/>
            </a:br>
            <a:r>
              <a:rPr lang="en-US" sz="2200" dirty="0" smtClean="0"/>
              <a:t>one </a:t>
            </a:r>
            <a:r>
              <a:rPr lang="en-US" sz="2200" dirty="0"/>
              <a:t>between Atlanta and Chicago </a:t>
            </a:r>
            <a:r>
              <a:rPr lang="en-US" sz="2200" dirty="0" smtClean="0"/>
              <a:t/>
            </a:r>
            <a:br>
              <a:rPr lang="en-US" sz="2200" dirty="0" smtClean="0"/>
            </a:br>
            <a:r>
              <a:rPr lang="en-US" sz="2200" dirty="0" smtClean="0"/>
              <a:t>in the </a:t>
            </a:r>
            <a:r>
              <a:rPr lang="en-US" sz="2200" dirty="0"/>
              <a:t>United States of America</a:t>
            </a:r>
            <a:r>
              <a:rPr lang="en-US" sz="2200" dirty="0" smtClean="0"/>
              <a:t>.</a:t>
            </a:r>
          </a:p>
          <a:p>
            <a:pPr marL="342900" indent="-342900">
              <a:buClr>
                <a:srgbClr val="0070C0"/>
              </a:buClr>
              <a:buSzPct val="80000"/>
              <a:buFont typeface="Arial" panose="020B0604020202020204" pitchFamily="34" charset="0"/>
              <a:buChar char="►"/>
            </a:pPr>
            <a:r>
              <a:rPr lang="en-US" sz="2200" dirty="0" smtClean="0"/>
              <a:t>United </a:t>
            </a:r>
            <a:r>
              <a:rPr lang="en-US" sz="2200" dirty="0"/>
              <a:t>Airlines has the Chicago </a:t>
            </a:r>
            <a:r>
              <a:rPr lang="en-US" sz="2200" dirty="0" smtClean="0"/>
              <a:t/>
            </a:r>
            <a:br>
              <a:rPr lang="en-US" sz="2200" dirty="0" smtClean="0"/>
            </a:br>
            <a:r>
              <a:rPr lang="en-US" sz="2200" dirty="0" smtClean="0"/>
              <a:t>O’Hare </a:t>
            </a:r>
            <a:r>
              <a:rPr lang="en-US" sz="2200" dirty="0"/>
              <a:t>International airport </a:t>
            </a:r>
            <a:r>
              <a:rPr lang="en-US" sz="2200" dirty="0" smtClean="0"/>
              <a:t/>
            </a:r>
            <a:br>
              <a:rPr lang="en-US" sz="2200" dirty="0" smtClean="0"/>
            </a:br>
            <a:r>
              <a:rPr lang="en-US" sz="2200" dirty="0" smtClean="0"/>
              <a:t>(</a:t>
            </a:r>
            <a:r>
              <a:rPr lang="en-US" sz="2200" dirty="0"/>
              <a:t>ORD) as its main base, and </a:t>
            </a:r>
            <a:r>
              <a:rPr lang="en-US" sz="2200" dirty="0" smtClean="0"/>
              <a:t/>
            </a:r>
            <a:br>
              <a:rPr lang="en-US" sz="2200" dirty="0" smtClean="0"/>
            </a:br>
            <a:r>
              <a:rPr lang="en-US" sz="2200" dirty="0" smtClean="0"/>
              <a:t>offers </a:t>
            </a:r>
            <a:r>
              <a:rPr lang="en-US" sz="2200" dirty="0"/>
              <a:t>flights to 74 destinations </a:t>
            </a:r>
            <a:r>
              <a:rPr lang="en-US" sz="2200" dirty="0" smtClean="0"/>
              <a:t/>
            </a:r>
            <a:br>
              <a:rPr lang="en-US" sz="2200" dirty="0" smtClean="0"/>
            </a:br>
            <a:r>
              <a:rPr lang="en-US" sz="2200" dirty="0" smtClean="0"/>
              <a:t>from </a:t>
            </a:r>
            <a:r>
              <a:rPr lang="en-US" sz="2200" dirty="0"/>
              <a:t>this airport.</a:t>
            </a:r>
          </a:p>
        </p:txBody>
      </p:sp>
      <p:sp>
        <p:nvSpPr>
          <p:cNvPr id="8" name="Rectangle 7"/>
          <p:cNvSpPr/>
          <p:nvPr/>
        </p:nvSpPr>
        <p:spPr>
          <a:xfrm>
            <a:off x="4990071" y="6309320"/>
            <a:ext cx="3830401" cy="400110"/>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b="1" dirty="0" smtClean="0"/>
              <a:t>Fig</a:t>
            </a:r>
            <a:r>
              <a:rPr lang="en-US" sz="2000" b="1" dirty="0"/>
              <a:t>. </a:t>
            </a:r>
            <a:r>
              <a:rPr lang="en-US" sz="2000" b="1" dirty="0" smtClean="0"/>
              <a:t>4.3 – </a:t>
            </a:r>
            <a:r>
              <a:rPr lang="en-US" sz="2000" dirty="0" smtClean="0"/>
              <a:t>Domestic flights</a:t>
            </a:r>
            <a:endParaRPr lang="en-US" sz="2000"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90071" y="2939058"/>
            <a:ext cx="3902409" cy="3370262"/>
          </a:xfrm>
          <a:prstGeom prst="rect">
            <a:avLst/>
          </a:prstGeom>
        </p:spPr>
      </p:pic>
    </p:spTree>
    <p:extLst>
      <p:ext uri="{BB962C8B-B14F-4D97-AF65-F5344CB8AC3E}">
        <p14:creationId xmlns:p14="http://schemas.microsoft.com/office/powerpoint/2010/main" val="1193258879"/>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164</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3444020"/>
          </a:xfrm>
          <a:prstGeom prst="rect">
            <a:avLst/>
          </a:prstGeom>
        </p:spPr>
        <p:txBody>
          <a:bodyPr wrap="square">
            <a:spAutoFit/>
          </a:bodyPr>
          <a:lstStyle/>
          <a:p>
            <a:pPr marL="280988" indent="-280988">
              <a:buClr>
                <a:srgbClr val="0070C0"/>
              </a:buClr>
              <a:buSzPct val="80000"/>
            </a:pPr>
            <a:r>
              <a:rPr lang="en-US" sz="1980" b="1" dirty="0">
                <a:solidFill>
                  <a:schemeClr val="accent2"/>
                </a:solidFill>
              </a:rPr>
              <a:t>Types of air transport operation</a:t>
            </a:r>
          </a:p>
          <a:p>
            <a:pPr marL="342900" indent="-342900">
              <a:buClr>
                <a:srgbClr val="0070C0"/>
              </a:buClr>
              <a:buSzPct val="80000"/>
              <a:buFont typeface="Arial" panose="020B0604020202020204" pitchFamily="34" charset="0"/>
              <a:buChar char="►"/>
            </a:pPr>
            <a:r>
              <a:rPr lang="en-US" sz="1980" dirty="0"/>
              <a:t>The chart in Fig </a:t>
            </a:r>
            <a:r>
              <a:rPr lang="en-US" sz="1980" b="1" dirty="0"/>
              <a:t>4.4</a:t>
            </a:r>
            <a:r>
              <a:rPr lang="en-US" sz="1980" dirty="0"/>
              <a:t> shows the main airports used by United Airlines.</a:t>
            </a:r>
          </a:p>
          <a:p>
            <a:pPr marL="342900" indent="-342900">
              <a:buClr>
                <a:srgbClr val="0070C0"/>
              </a:buClr>
              <a:buSzPct val="80000"/>
              <a:buFont typeface="Arial" panose="020B0604020202020204" pitchFamily="34" charset="0"/>
              <a:buChar char="►"/>
            </a:pPr>
            <a:r>
              <a:rPr lang="en-US" sz="1980" dirty="0"/>
              <a:t>Different airlines use different airports as their base. British Airways uses London Heathrow (LHR) as its base, serving 77 different countries and connecting 162 different destinations.</a:t>
            </a:r>
          </a:p>
          <a:p>
            <a:pPr marL="342900" indent="-342900">
              <a:buClr>
                <a:srgbClr val="0070C0"/>
              </a:buClr>
              <a:buSzPct val="80000"/>
              <a:buFont typeface="Arial" panose="020B0604020202020204" pitchFamily="34" charset="0"/>
              <a:buChar char="►"/>
            </a:pPr>
            <a:r>
              <a:rPr lang="en-US" sz="1980" dirty="0"/>
              <a:t>Qantas, the national carrier for Australia, serves 90 airports in 28 different countries and makes its base at </a:t>
            </a:r>
            <a:r>
              <a:rPr lang="en-US" sz="1980" dirty="0" err="1"/>
              <a:t>Sydneys</a:t>
            </a:r>
            <a:r>
              <a:rPr lang="en-US" sz="1980" dirty="0"/>
              <a:t> Kingsford Smith Airport (SYD) in Australia. Air Mauritius serves 34 different countries and 84 different destinations, with its main base at the Sir Seewoosagur </a:t>
            </a:r>
            <a:r>
              <a:rPr lang="en-US" sz="1980" dirty="0" err="1"/>
              <a:t>Ramgoolam</a:t>
            </a:r>
            <a:r>
              <a:rPr lang="en-US" sz="1980" dirty="0"/>
              <a:t> International Airport (MRU) at </a:t>
            </a:r>
            <a:r>
              <a:rPr lang="en-US" sz="1980" dirty="0" err="1"/>
              <a:t>Plaisance</a:t>
            </a:r>
            <a:r>
              <a:rPr lang="en-US" sz="1980" dirty="0"/>
              <a:t> in Mauritius. The chart in Fig </a:t>
            </a:r>
            <a:r>
              <a:rPr lang="en-US" sz="1980" b="1" dirty="0"/>
              <a:t>4.5</a:t>
            </a:r>
            <a:r>
              <a:rPr lang="en-US" sz="1980" dirty="0"/>
              <a:t> shows that more than 30% of flights by Air Mauritius are to France</a:t>
            </a:r>
            <a:r>
              <a:rPr lang="en-US" sz="1980" dirty="0" smtClean="0"/>
              <a:t>.</a:t>
            </a:r>
            <a:endParaRPr lang="en-US" sz="1980" dirty="0"/>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512" y="4509120"/>
            <a:ext cx="4607066" cy="1772906"/>
          </a:xfrm>
          <a:prstGeom prst="rect">
            <a:avLst/>
          </a:prstGeom>
        </p:spPr>
      </p:pic>
      <p:pic>
        <p:nvPicPr>
          <p:cNvPr id="9" name="Picture 8"/>
          <p:cNvPicPr>
            <a:picLocks noChangeAspect="1"/>
          </p:cNvPicPr>
          <p:nvPr/>
        </p:nvPicPr>
        <p:blipFill rotWithShape="1">
          <a:blip r:embed="rId5" cstate="print">
            <a:lum contrast="5000"/>
            <a:extLst>
              <a:ext uri="{28A0092B-C50C-407E-A947-70E740481C1C}">
                <a14:useLocalDpi xmlns:a14="http://schemas.microsoft.com/office/drawing/2010/main" val="0"/>
              </a:ext>
            </a:extLst>
          </a:blip>
          <a:srcRect/>
          <a:stretch/>
        </p:blipFill>
        <p:spPr>
          <a:xfrm>
            <a:off x="4815526" y="4511461"/>
            <a:ext cx="4075508" cy="1768182"/>
          </a:xfrm>
          <a:prstGeom prst="rect">
            <a:avLst/>
          </a:prstGeom>
        </p:spPr>
      </p:pic>
      <p:sp>
        <p:nvSpPr>
          <p:cNvPr id="11" name="Rectangle 10"/>
          <p:cNvSpPr/>
          <p:nvPr/>
        </p:nvSpPr>
        <p:spPr>
          <a:xfrm>
            <a:off x="395536" y="6341258"/>
            <a:ext cx="4176464" cy="338554"/>
          </a:xfrm>
          <a:prstGeom prst="rect">
            <a:avLst/>
          </a:prstGeom>
        </p:spPr>
        <p:txBody>
          <a:bodyPr wrap="square">
            <a:spAutoFit/>
          </a:bodyPr>
          <a:lstStyle/>
          <a:p>
            <a:pPr marL="234950" indent="-234950">
              <a:buClr>
                <a:srgbClr val="C00000"/>
              </a:buClr>
              <a:buSzPct val="80000"/>
              <a:buFont typeface="Arial" panose="020B0604020202020204" pitchFamily="34" charset="0"/>
              <a:buChar char="▲"/>
            </a:pPr>
            <a:r>
              <a:rPr lang="en-US" sz="1600" b="1" dirty="0" smtClean="0"/>
              <a:t>Fig</a:t>
            </a:r>
            <a:r>
              <a:rPr lang="en-US" sz="1600" b="1" dirty="0"/>
              <a:t>. </a:t>
            </a:r>
            <a:r>
              <a:rPr lang="en-US" sz="1600" b="1" dirty="0" smtClean="0"/>
              <a:t>4.4 – </a:t>
            </a:r>
            <a:r>
              <a:rPr lang="en-US" sz="1600" dirty="0" smtClean="0"/>
              <a:t>Airports </a:t>
            </a:r>
            <a:r>
              <a:rPr lang="en-US" sz="1600" dirty="0"/>
              <a:t>used by United Airlines</a:t>
            </a:r>
          </a:p>
        </p:txBody>
      </p:sp>
      <p:sp>
        <p:nvSpPr>
          <p:cNvPr id="12" name="Rectangle 11"/>
          <p:cNvSpPr/>
          <p:nvPr/>
        </p:nvSpPr>
        <p:spPr>
          <a:xfrm>
            <a:off x="5436097" y="6330806"/>
            <a:ext cx="3096343" cy="338554"/>
          </a:xfrm>
          <a:prstGeom prst="rect">
            <a:avLst/>
          </a:prstGeom>
        </p:spPr>
        <p:txBody>
          <a:bodyPr wrap="square">
            <a:spAutoFit/>
          </a:bodyPr>
          <a:lstStyle/>
          <a:p>
            <a:pPr marL="234950" indent="-234950">
              <a:buClr>
                <a:srgbClr val="C00000"/>
              </a:buClr>
              <a:buSzPct val="80000"/>
              <a:buFont typeface="Arial" panose="020B0604020202020204" pitchFamily="34" charset="0"/>
              <a:buChar char="▲"/>
            </a:pPr>
            <a:r>
              <a:rPr lang="en-US" sz="1600" b="1" dirty="0" smtClean="0"/>
              <a:t>Fig</a:t>
            </a:r>
            <a:r>
              <a:rPr lang="en-US" sz="1600" b="1" dirty="0"/>
              <a:t>. </a:t>
            </a:r>
            <a:r>
              <a:rPr lang="en-US" sz="1600" b="1" dirty="0" smtClean="0"/>
              <a:t>4.4 – </a:t>
            </a:r>
            <a:r>
              <a:rPr lang="en-US" sz="1600" dirty="0"/>
              <a:t>Air Mauritius flights</a:t>
            </a:r>
          </a:p>
        </p:txBody>
      </p:sp>
    </p:spTree>
    <p:extLst>
      <p:ext uri="{BB962C8B-B14F-4D97-AF65-F5344CB8AC3E}">
        <p14:creationId xmlns:p14="http://schemas.microsoft.com/office/powerpoint/2010/main" val="55168156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909310"/>
          </a:xfrm>
          <a:prstGeom prst="rect">
            <a:avLst/>
          </a:prstGeom>
        </p:spPr>
        <p:txBody>
          <a:bodyPr wrap="square">
            <a:spAutoFit/>
          </a:bodyPr>
          <a:lstStyle/>
          <a:p>
            <a:pPr>
              <a:buClr>
                <a:srgbClr val="0070C0"/>
              </a:buClr>
            </a:pPr>
            <a:r>
              <a:rPr lang="en-US" sz="2030" b="1" dirty="0"/>
              <a:t>3.3 </a:t>
            </a:r>
            <a:r>
              <a:rPr lang="en-US" sz="2030" b="1" dirty="0" smtClean="0"/>
              <a:t>- Follow </a:t>
            </a:r>
            <a:r>
              <a:rPr lang="en-US" sz="2030" b="1" dirty="0"/>
              <a:t>basic procedures when handling customer enquiries, making reservations </a:t>
            </a:r>
            <a:r>
              <a:rPr lang="en-US" sz="2030" b="1" dirty="0" smtClean="0"/>
              <a:t>and payments</a:t>
            </a:r>
            <a:endParaRPr lang="en-US" sz="2030" b="1" dirty="0"/>
          </a:p>
          <a:p>
            <a:pPr marL="457200" indent="-457200">
              <a:buClr>
                <a:srgbClr val="0070C0"/>
              </a:buClr>
              <a:buFont typeface="+mj-lt"/>
              <a:buAutoNum type="alphaLcParenR"/>
            </a:pPr>
            <a:r>
              <a:rPr lang="en-US" sz="2030" dirty="0" smtClean="0"/>
              <a:t>Customer’s </a:t>
            </a:r>
            <a:r>
              <a:rPr lang="en-US" sz="2030" dirty="0"/>
              <a:t>requirements correctly interpreted upon receipt of an enquiry (in person, in writing, </a:t>
            </a:r>
            <a:r>
              <a:rPr lang="en-US" sz="2030" dirty="0" smtClean="0"/>
              <a:t>by telephone/fax/email</a:t>
            </a:r>
            <a:r>
              <a:rPr lang="en-US" sz="2030" dirty="0"/>
              <a:t>)</a:t>
            </a:r>
          </a:p>
          <a:p>
            <a:pPr marL="457200" indent="-457200">
              <a:buClr>
                <a:srgbClr val="0070C0"/>
              </a:buClr>
              <a:buFont typeface="+mj-lt"/>
              <a:buAutoNum type="alphaLcParenR"/>
            </a:pPr>
            <a:r>
              <a:rPr lang="en-US" sz="2030" dirty="0" smtClean="0"/>
              <a:t>Simple </a:t>
            </a:r>
            <a:r>
              <a:rPr lang="en-US" sz="2030" dirty="0"/>
              <a:t>reservation file prepared following set procedures, including use of diary for further </a:t>
            </a:r>
            <a:r>
              <a:rPr lang="en-US" sz="2030" dirty="0" smtClean="0"/>
              <a:t>action required</a:t>
            </a:r>
            <a:endParaRPr lang="en-US" sz="2030" dirty="0"/>
          </a:p>
          <a:p>
            <a:pPr marL="457200" indent="-457200">
              <a:buClr>
                <a:srgbClr val="0070C0"/>
              </a:buClr>
              <a:buFont typeface="+mj-lt"/>
              <a:buAutoNum type="alphaLcParenR"/>
            </a:pPr>
            <a:r>
              <a:rPr lang="en-US" sz="2030" dirty="0" smtClean="0"/>
              <a:t>Simple </a:t>
            </a:r>
            <a:r>
              <a:rPr lang="en-US" sz="2030" dirty="0"/>
              <a:t>receipt issued and payments recorded</a:t>
            </a:r>
          </a:p>
          <a:p>
            <a:pPr>
              <a:buClr>
                <a:srgbClr val="0070C0"/>
              </a:buClr>
            </a:pPr>
            <a:r>
              <a:rPr lang="en-US" sz="2030" b="1" dirty="0"/>
              <a:t>3.4 </a:t>
            </a:r>
            <a:r>
              <a:rPr lang="en-US" sz="2030" b="1" dirty="0" smtClean="0"/>
              <a:t>- Use </a:t>
            </a:r>
            <a:r>
              <a:rPr lang="en-US" sz="2030" b="1" dirty="0"/>
              <a:t>reference sources to obtain information</a:t>
            </a:r>
          </a:p>
          <a:p>
            <a:pPr marL="457200" indent="-457200">
              <a:buClr>
                <a:srgbClr val="0070C0"/>
              </a:buClr>
              <a:buFont typeface="+mj-lt"/>
              <a:buAutoNum type="alphaLcParenR"/>
            </a:pPr>
            <a:r>
              <a:rPr lang="en-US" sz="2030" dirty="0" smtClean="0"/>
              <a:t>Timetables</a:t>
            </a:r>
            <a:r>
              <a:rPr lang="en-US" sz="2030" dirty="0"/>
              <a:t>, travel brochures and tariffs used to obtain accurate information</a:t>
            </a:r>
          </a:p>
          <a:p>
            <a:pPr marL="457200" indent="-457200">
              <a:buClr>
                <a:srgbClr val="0070C0"/>
              </a:buClr>
              <a:buFont typeface="+mj-lt"/>
              <a:buAutoNum type="alphaLcParenR"/>
            </a:pPr>
            <a:r>
              <a:rPr lang="en-US" sz="2030" dirty="0" smtClean="0"/>
              <a:t>Itinerary </a:t>
            </a:r>
            <a:r>
              <a:rPr lang="en-US" sz="2030" dirty="0"/>
              <a:t>drawn up to meet customer’s requirements</a:t>
            </a:r>
          </a:p>
          <a:p>
            <a:pPr marL="457200" indent="-457200">
              <a:buClr>
                <a:srgbClr val="0070C0"/>
              </a:buClr>
              <a:buFont typeface="+mj-lt"/>
              <a:buAutoNum type="alphaLcParenR"/>
            </a:pPr>
            <a:r>
              <a:rPr lang="en-US" sz="2030" dirty="0" smtClean="0"/>
              <a:t>Use </a:t>
            </a:r>
            <a:r>
              <a:rPr lang="en-US" sz="2030" dirty="0"/>
              <a:t>of </a:t>
            </a:r>
            <a:r>
              <a:rPr lang="en-US" sz="2030" dirty="0" err="1"/>
              <a:t>computerised</a:t>
            </a:r>
            <a:r>
              <a:rPr lang="en-US" sz="2030" dirty="0"/>
              <a:t> information systems and relevant technology to obtain </a:t>
            </a:r>
            <a:r>
              <a:rPr lang="en-US" sz="2030" dirty="0" smtClean="0"/>
              <a:t>information (</a:t>
            </a:r>
            <a:r>
              <a:rPr lang="en-US" sz="2030" dirty="0" err="1" smtClean="0"/>
              <a:t>Worldspan</a:t>
            </a:r>
            <a:r>
              <a:rPr lang="en-US" sz="2030" dirty="0"/>
              <a:t>, Sabre, Galileo, World Wide Web)</a:t>
            </a:r>
          </a:p>
          <a:p>
            <a:pPr marL="457200" indent="-457200">
              <a:buClr>
                <a:srgbClr val="0070C0"/>
              </a:buClr>
              <a:buFont typeface="+mj-lt"/>
              <a:buAutoNum type="alphaLcParenR"/>
            </a:pPr>
            <a:r>
              <a:rPr lang="en-US" sz="2030" dirty="0" smtClean="0"/>
              <a:t>Exchange </a:t>
            </a:r>
            <a:r>
              <a:rPr lang="en-US" sz="2030" dirty="0"/>
              <a:t>rate lists devised and </a:t>
            </a:r>
            <a:r>
              <a:rPr lang="en-US" sz="2030" dirty="0" smtClean="0"/>
              <a:t>used</a:t>
            </a:r>
          </a:p>
          <a:p>
            <a:pPr>
              <a:buClr>
                <a:srgbClr val="0070C0"/>
              </a:buClr>
            </a:pPr>
            <a:r>
              <a:rPr lang="en-US" sz="2030" b="1" dirty="0"/>
              <a:t>3.5 </a:t>
            </a:r>
            <a:r>
              <a:rPr lang="en-US" sz="2030" b="1" dirty="0" smtClean="0"/>
              <a:t>- Explore </a:t>
            </a:r>
            <a:r>
              <a:rPr lang="en-US" sz="2030" b="1" dirty="0"/>
              <a:t>the presentation and promotion of tourist </a:t>
            </a:r>
            <a:r>
              <a:rPr lang="en-US" sz="2030" b="1" dirty="0" smtClean="0"/>
              <a:t>facilities</a:t>
            </a:r>
          </a:p>
          <a:p>
            <a:pPr marL="457200" indent="-457200">
              <a:buClr>
                <a:srgbClr val="0070C0"/>
              </a:buClr>
              <a:buFont typeface="+mj-lt"/>
              <a:buAutoNum type="alphaLcParenR"/>
            </a:pPr>
            <a:r>
              <a:rPr lang="en-US" sz="2030" dirty="0"/>
              <a:t>(a) Range of promotional methods and their use identified (e.g. visual displays for shop </a:t>
            </a:r>
            <a:r>
              <a:rPr lang="en-US" sz="2030" dirty="0" smtClean="0"/>
              <a:t>window, advertisements</a:t>
            </a:r>
            <a:r>
              <a:rPr lang="en-US" sz="2030" dirty="0"/>
              <a:t>, leaflets, brochures, Internet)</a:t>
            </a:r>
          </a:p>
        </p:txBody>
      </p:sp>
      <p:sp>
        <p:nvSpPr>
          <p:cNvPr id="5" name="Title 1"/>
          <p:cNvSpPr>
            <a:spLocks noGrp="1"/>
          </p:cNvSpPr>
          <p:nvPr>
            <p:ph type="title"/>
          </p:nvPr>
        </p:nvSpPr>
        <p:spPr>
          <a:xfrm>
            <a:off x="107504" y="44624"/>
            <a:ext cx="7560840" cy="625434"/>
          </a:xfrm>
        </p:spPr>
        <p:txBody>
          <a:bodyPr>
            <a:noAutofit/>
          </a:bodyPr>
          <a:lstStyle/>
          <a:p>
            <a:r>
              <a:rPr lang="en-GB" sz="3200" dirty="0" smtClean="0"/>
              <a:t>3 – Customer Care and</a:t>
            </a:r>
            <a:r>
              <a:rPr lang="en-US" sz="3200" dirty="0" smtClean="0"/>
              <a:t> Working Procedures</a:t>
            </a:r>
            <a:endParaRPr lang="en-GB" sz="3200" b="1" dirty="0" smtClean="0"/>
          </a:p>
        </p:txBody>
      </p:sp>
    </p:spTree>
    <p:extLst>
      <p:ext uri="{BB962C8B-B14F-4D97-AF65-F5344CB8AC3E}">
        <p14:creationId xmlns:p14="http://schemas.microsoft.com/office/powerpoint/2010/main" val="1897060043"/>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164</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6509668" cy="5324535"/>
          </a:xfrm>
          <a:prstGeom prst="rect">
            <a:avLst/>
          </a:prstGeom>
        </p:spPr>
        <p:txBody>
          <a:bodyPr wrap="square">
            <a:spAutoFit/>
          </a:bodyPr>
          <a:lstStyle/>
          <a:p>
            <a:pPr marL="280988" indent="-280988">
              <a:buClr>
                <a:srgbClr val="0070C0"/>
              </a:buClr>
              <a:buSzPct val="80000"/>
            </a:pPr>
            <a:r>
              <a:rPr lang="en-US" sz="2000" b="1" dirty="0">
                <a:solidFill>
                  <a:schemeClr val="accent2"/>
                </a:solidFill>
              </a:rPr>
              <a:t>Types of air transport operation</a:t>
            </a:r>
          </a:p>
          <a:p>
            <a:pPr marL="342900" indent="-342900">
              <a:buClr>
                <a:srgbClr val="0070C0"/>
              </a:buClr>
              <a:buSzPct val="80000"/>
              <a:buFont typeface="Arial" panose="020B0604020202020204" pitchFamily="34" charset="0"/>
              <a:buChar char="►"/>
            </a:pPr>
            <a:r>
              <a:rPr lang="en-US" sz="2000" dirty="0"/>
              <a:t>All of the above mentioned airlines are national airlines, offering </a:t>
            </a:r>
            <a:r>
              <a:rPr lang="en-US" sz="2000" b="1" dirty="0">
                <a:solidFill>
                  <a:srgbClr val="FF0000"/>
                </a:solidFill>
              </a:rPr>
              <a:t>scheduled services</a:t>
            </a:r>
            <a:r>
              <a:rPr lang="en-US" sz="2000" dirty="0"/>
              <a:t>. A scheduled service is a regular service between two destinations operated according to a published timetable, available for use by any member of the public. Low cost airlines such as Ryanair and </a:t>
            </a:r>
            <a:r>
              <a:rPr lang="en-US" sz="2000" dirty="0" err="1"/>
              <a:t>easyjet</a:t>
            </a:r>
            <a:r>
              <a:rPr lang="en-US" sz="2000" dirty="0"/>
              <a:t> in the UK and </a:t>
            </a:r>
            <a:r>
              <a:rPr lang="en-US" sz="2000" dirty="0" err="1"/>
              <a:t>Spicejet</a:t>
            </a:r>
            <a:r>
              <a:rPr lang="en-US" sz="2000" dirty="0"/>
              <a:t> in India also offer scheduled services. </a:t>
            </a:r>
            <a:endParaRPr lang="en-US" sz="2000" dirty="0" smtClean="0"/>
          </a:p>
          <a:p>
            <a:pPr marL="342900" indent="-342900">
              <a:buClr>
                <a:srgbClr val="0070C0"/>
              </a:buClr>
              <a:buSzPct val="80000"/>
              <a:buFont typeface="Arial" panose="020B0604020202020204" pitchFamily="34" charset="0"/>
              <a:buChar char="►"/>
            </a:pPr>
            <a:r>
              <a:rPr lang="en-US" sz="2000" dirty="0" smtClean="0"/>
              <a:t>The </a:t>
            </a:r>
            <a:r>
              <a:rPr lang="en-US" sz="2000" dirty="0"/>
              <a:t>main difference between full service carriers such as British Airways and Qantas and low cost carriers such as </a:t>
            </a:r>
            <a:r>
              <a:rPr lang="en-US" sz="2000" dirty="0" err="1"/>
              <a:t>easyjet</a:t>
            </a:r>
            <a:r>
              <a:rPr lang="en-US" sz="2000" dirty="0"/>
              <a:t> and </a:t>
            </a:r>
            <a:r>
              <a:rPr lang="en-US" sz="2000" dirty="0" err="1"/>
              <a:t>Spicejet</a:t>
            </a:r>
            <a:r>
              <a:rPr lang="en-US" sz="2000" dirty="0"/>
              <a:t> is in the level of service offered. In order to keep costs low, the low cost carriers tend to offer no frills services, meaning that passengers must pay extra to receive onboard refreshments and entertainment, which are usually provided free of charge on a scheduled service, or to check in baggage for storage in the aircraft’s hold. </a:t>
            </a:r>
            <a:endParaRPr lang="en-US" sz="2000" dirty="0" smtClean="0"/>
          </a:p>
        </p:txBody>
      </p:sp>
      <p:pic>
        <p:nvPicPr>
          <p:cNvPr id="103426" name="Picture 2" descr="Image result for easyje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60232" y="1178460"/>
            <a:ext cx="2232248" cy="1500707"/>
          </a:xfrm>
          <a:prstGeom prst="rect">
            <a:avLst/>
          </a:prstGeom>
          <a:noFill/>
          <a:extLst>
            <a:ext uri="{909E8E84-426E-40DD-AFC4-6F175D3DCCD1}">
              <a14:hiddenFill xmlns:a14="http://schemas.microsoft.com/office/drawing/2010/main">
                <a:solidFill>
                  <a:srgbClr val="FFFFFF"/>
                </a:solidFill>
              </a14:hiddenFill>
            </a:ext>
          </a:extLst>
        </p:spPr>
      </p:pic>
      <p:pic>
        <p:nvPicPr>
          <p:cNvPr id="103428" name="Picture 4" descr="Image result for Spiceje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660232" y="5131584"/>
            <a:ext cx="2232248" cy="1459033"/>
          </a:xfrm>
          <a:prstGeom prst="rect">
            <a:avLst/>
          </a:prstGeom>
          <a:noFill/>
          <a:extLst>
            <a:ext uri="{909E8E84-426E-40DD-AFC4-6F175D3DCCD1}">
              <a14:hiddenFill xmlns:a14="http://schemas.microsoft.com/office/drawing/2010/main">
                <a:solidFill>
                  <a:srgbClr val="FFFFFF"/>
                </a:solidFill>
              </a14:hiddenFill>
            </a:ext>
          </a:extLst>
        </p:spPr>
      </p:pic>
      <p:pic>
        <p:nvPicPr>
          <p:cNvPr id="103430" name="Picture 6" descr="Image result for ryanai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0232" y="3162570"/>
            <a:ext cx="2232248" cy="1490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2807197"/>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165</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4939814"/>
          </a:xfrm>
          <a:prstGeom prst="rect">
            <a:avLst/>
          </a:prstGeom>
        </p:spPr>
        <p:txBody>
          <a:bodyPr wrap="square">
            <a:spAutoFit/>
          </a:bodyPr>
          <a:lstStyle/>
          <a:p>
            <a:pPr marL="280988" indent="-280988">
              <a:buClr>
                <a:srgbClr val="0070C0"/>
              </a:buClr>
              <a:buSzPct val="80000"/>
            </a:pPr>
            <a:r>
              <a:rPr lang="en-US" sz="2100" b="1" dirty="0">
                <a:solidFill>
                  <a:schemeClr val="accent2"/>
                </a:solidFill>
              </a:rPr>
              <a:t>Types of air transport operation</a:t>
            </a:r>
          </a:p>
          <a:p>
            <a:pPr marL="280988" indent="-280988">
              <a:buClr>
                <a:srgbClr val="0070C0"/>
              </a:buClr>
              <a:buSzPct val="80000"/>
              <a:buFont typeface="Arial" panose="020B0604020202020204" pitchFamily="34" charset="0"/>
              <a:buChar char="►"/>
            </a:pPr>
            <a:r>
              <a:rPr lang="en-US" sz="2100" dirty="0" smtClean="0"/>
              <a:t>Low </a:t>
            </a:r>
            <a:r>
              <a:rPr lang="en-US" sz="2100" dirty="0"/>
              <a:t>cost airlines also tend to use smaller, regional airports as their base because of the cheaper rates charged by these airports.</a:t>
            </a:r>
          </a:p>
          <a:p>
            <a:pPr marL="280988" indent="-280988">
              <a:buClr>
                <a:srgbClr val="0070C0"/>
              </a:buClr>
              <a:buSzPct val="80000"/>
              <a:buFont typeface="Arial" panose="020B0604020202020204" pitchFamily="34" charset="0"/>
              <a:buChar char="►"/>
            </a:pPr>
            <a:r>
              <a:rPr lang="en-US" sz="2100" dirty="0"/>
              <a:t>There are also chartered services available from airlines such as Monarch Airlines in the UK and TUIFIy in Germany. A chartered service is one whereby all of the seats for a particular flight have been pre-booked by a tour operator, for example, for use with package holiday customers to a specific destination. It is possible for businesses to ‘charter’ a flight as well - this means to privately hire an aircraft for a specific purpose.</a:t>
            </a:r>
          </a:p>
          <a:p>
            <a:pPr marL="280988" indent="-280988">
              <a:buClr>
                <a:srgbClr val="0070C0"/>
              </a:buClr>
              <a:buSzPct val="80000"/>
              <a:buFont typeface="Arial" panose="020B0604020202020204" pitchFamily="34" charset="0"/>
              <a:buChar char="►"/>
            </a:pPr>
            <a:r>
              <a:rPr lang="en-US" sz="2100" dirty="0"/>
              <a:t>TUIFIy operates flights to a </a:t>
            </a:r>
            <a:r>
              <a:rPr lang="en-US" sz="2100" dirty="0" smtClean="0"/>
              <a:t/>
            </a:r>
            <a:br>
              <a:rPr lang="en-US" sz="2100" dirty="0" smtClean="0"/>
            </a:br>
            <a:r>
              <a:rPr lang="en-US" sz="2100" dirty="0" smtClean="0"/>
              <a:t>variety </a:t>
            </a:r>
            <a:r>
              <a:rPr lang="en-US" sz="2100" dirty="0"/>
              <a:t>of holiday </a:t>
            </a:r>
            <a:r>
              <a:rPr lang="en-US" sz="2100" dirty="0" smtClean="0"/>
              <a:t/>
            </a:r>
            <a:br>
              <a:rPr lang="en-US" sz="2100" dirty="0" smtClean="0"/>
            </a:br>
            <a:r>
              <a:rPr lang="en-US" sz="2100" dirty="0" smtClean="0"/>
              <a:t>destinations </a:t>
            </a:r>
            <a:r>
              <a:rPr lang="en-US" sz="2100" dirty="0"/>
              <a:t>in Europe, as </a:t>
            </a:r>
            <a:r>
              <a:rPr lang="en-US" sz="2100" dirty="0" smtClean="0"/>
              <a:t/>
            </a:r>
            <a:br>
              <a:rPr lang="en-US" sz="2100" dirty="0" smtClean="0"/>
            </a:br>
            <a:r>
              <a:rPr lang="en-US" sz="2100" dirty="0" smtClean="0"/>
              <a:t>can </a:t>
            </a:r>
            <a:r>
              <a:rPr lang="en-US" sz="2100" dirty="0"/>
              <a:t>be seen from the chart </a:t>
            </a:r>
            <a:r>
              <a:rPr lang="en-US" sz="2100" dirty="0" smtClean="0"/>
              <a:t/>
            </a:r>
            <a:br>
              <a:rPr lang="en-US" sz="2100" dirty="0" smtClean="0"/>
            </a:br>
            <a:r>
              <a:rPr lang="en-US" sz="2100" dirty="0" smtClean="0"/>
              <a:t>in </a:t>
            </a:r>
            <a:r>
              <a:rPr lang="en-US" sz="2100" dirty="0"/>
              <a:t>Fig. </a:t>
            </a:r>
            <a:r>
              <a:rPr lang="en-US" sz="2100" b="1" dirty="0"/>
              <a:t>4.6</a:t>
            </a:r>
            <a:r>
              <a:rPr lang="en-US" sz="2100" dirty="0" smtClean="0"/>
              <a:t>.</a:t>
            </a:r>
            <a:endParaRPr lang="en-US" sz="2100" dirty="0"/>
          </a:p>
        </p:txBody>
      </p:sp>
      <p:pic>
        <p:nvPicPr>
          <p:cNvPr id="3" name="Picture 2"/>
          <p:cNvPicPr>
            <a:picLocks noChangeAspect="1"/>
          </p:cNvPicPr>
          <p:nvPr/>
        </p:nvPicPr>
        <p:blipFill rotWithShape="1">
          <a:blip r:embed="rId4" cstate="print">
            <a:lum contrast="20000"/>
            <a:extLst>
              <a:ext uri="{28A0092B-C50C-407E-A947-70E740481C1C}">
                <a14:useLocalDpi xmlns:a14="http://schemas.microsoft.com/office/drawing/2010/main" val="0"/>
              </a:ext>
            </a:extLst>
          </a:blip>
          <a:srcRect/>
          <a:stretch/>
        </p:blipFill>
        <p:spPr>
          <a:xfrm>
            <a:off x="3923928" y="4539980"/>
            <a:ext cx="4968553" cy="2129380"/>
          </a:xfrm>
          <a:prstGeom prst="rect">
            <a:avLst/>
          </a:prstGeom>
        </p:spPr>
      </p:pic>
      <p:sp>
        <p:nvSpPr>
          <p:cNvPr id="6" name="Rectangle 5"/>
          <p:cNvSpPr/>
          <p:nvPr/>
        </p:nvSpPr>
        <p:spPr>
          <a:xfrm>
            <a:off x="157714" y="6252501"/>
            <a:ext cx="3771440" cy="430887"/>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b="1" dirty="0" smtClean="0"/>
              <a:t>Fig 4.6 </a:t>
            </a:r>
            <a:r>
              <a:rPr lang="en-US" sz="2200" dirty="0" smtClean="0"/>
              <a:t>– </a:t>
            </a:r>
            <a:r>
              <a:rPr lang="en-US" sz="2200" dirty="0"/>
              <a:t>TUIFIy flights</a:t>
            </a:r>
          </a:p>
        </p:txBody>
      </p:sp>
    </p:spTree>
    <p:extLst>
      <p:ext uri="{BB962C8B-B14F-4D97-AF65-F5344CB8AC3E}">
        <p14:creationId xmlns:p14="http://schemas.microsoft.com/office/powerpoint/2010/main" val="3639439636"/>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165</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4967514"/>
          </a:xfrm>
          <a:prstGeom prst="rect">
            <a:avLst/>
          </a:prstGeom>
        </p:spPr>
        <p:txBody>
          <a:bodyPr wrap="square">
            <a:spAutoFit/>
          </a:bodyPr>
          <a:lstStyle/>
          <a:p>
            <a:pPr marL="280988" indent="-280988">
              <a:buClr>
                <a:srgbClr val="0070C0"/>
              </a:buClr>
              <a:buSzPct val="80000"/>
            </a:pPr>
            <a:r>
              <a:rPr lang="en-US" sz="1980" b="1" dirty="0">
                <a:solidFill>
                  <a:schemeClr val="accent2"/>
                </a:solidFill>
              </a:rPr>
              <a:t>Types of air transport operation</a:t>
            </a:r>
          </a:p>
          <a:p>
            <a:pPr marL="342900" indent="-342900">
              <a:buClr>
                <a:srgbClr val="0070C0"/>
              </a:buClr>
              <a:buSzPct val="80000"/>
              <a:buFont typeface="Arial" panose="020B0604020202020204" pitchFamily="34" charset="0"/>
              <a:buChar char="►"/>
            </a:pPr>
            <a:r>
              <a:rPr lang="en-US" sz="1980" dirty="0" smtClean="0"/>
              <a:t>Airports </a:t>
            </a:r>
            <a:r>
              <a:rPr lang="en-US" sz="1980" dirty="0"/>
              <a:t>act as hubs and gateways for travellers. A </a:t>
            </a:r>
            <a:r>
              <a:rPr lang="en-US" sz="1980" b="1" dirty="0">
                <a:solidFill>
                  <a:srgbClr val="FF0000"/>
                </a:solidFill>
              </a:rPr>
              <a:t>hub</a:t>
            </a:r>
            <a:r>
              <a:rPr lang="en-US" sz="1980" dirty="0">
                <a:solidFill>
                  <a:srgbClr val="FF0000"/>
                </a:solidFill>
              </a:rPr>
              <a:t> </a:t>
            </a:r>
            <a:r>
              <a:rPr lang="en-US" sz="1980" dirty="0"/>
              <a:t>occurs where a network of airline routes pass through a major airport with many connecting services to and from the outlying airports. Travellers use a hub airport to transfer from one flight to another usually with the same airline, in order to reach a destination not served by a direct flight.</a:t>
            </a:r>
          </a:p>
          <a:p>
            <a:pPr marL="342900" indent="-342900">
              <a:buClr>
                <a:srgbClr val="0070C0"/>
              </a:buClr>
              <a:buSzPct val="80000"/>
              <a:buFont typeface="Arial" panose="020B0604020202020204" pitchFamily="34" charset="0"/>
              <a:buChar char="►"/>
            </a:pPr>
            <a:r>
              <a:rPr lang="en-US" sz="1980" dirty="0"/>
              <a:t>A </a:t>
            </a:r>
            <a:r>
              <a:rPr lang="en-US" sz="1980" b="1" dirty="0">
                <a:solidFill>
                  <a:srgbClr val="FF0000"/>
                </a:solidFill>
              </a:rPr>
              <a:t>gateway</a:t>
            </a:r>
            <a:r>
              <a:rPr lang="en-US" sz="1980" dirty="0">
                <a:solidFill>
                  <a:srgbClr val="FF0000"/>
                </a:solidFill>
              </a:rPr>
              <a:t> </a:t>
            </a:r>
            <a:r>
              <a:rPr lang="en-US" sz="1980" dirty="0"/>
              <a:t>is the name given to any destination or main point of access to a country or region because of </a:t>
            </a:r>
            <a:r>
              <a:rPr lang="en-US" sz="1980" dirty="0" smtClean="0"/>
              <a:t/>
            </a:r>
            <a:br>
              <a:rPr lang="en-US" sz="1980" dirty="0" smtClean="0"/>
            </a:br>
            <a:r>
              <a:rPr lang="en-US" sz="1980" dirty="0" smtClean="0"/>
              <a:t>its </a:t>
            </a:r>
            <a:r>
              <a:rPr lang="en-US" sz="1980" dirty="0"/>
              <a:t>location and its transport links. </a:t>
            </a:r>
            <a:r>
              <a:rPr lang="en-US" sz="1980" dirty="0" smtClean="0"/>
              <a:t/>
            </a:r>
            <a:br>
              <a:rPr lang="en-US" sz="1980" dirty="0" smtClean="0"/>
            </a:br>
            <a:r>
              <a:rPr lang="en-US" sz="1980" dirty="0" smtClean="0"/>
              <a:t>This </a:t>
            </a:r>
            <a:r>
              <a:rPr lang="en-US" sz="1980" dirty="0"/>
              <a:t>can be a seaport or an airport </a:t>
            </a:r>
            <a:r>
              <a:rPr lang="en-US" sz="1980" dirty="0" smtClean="0"/>
              <a:t/>
            </a:r>
            <a:br>
              <a:rPr lang="en-US" sz="1980" dirty="0" smtClean="0"/>
            </a:br>
            <a:r>
              <a:rPr lang="en-US" sz="1980" dirty="0" smtClean="0"/>
              <a:t>as </a:t>
            </a:r>
            <a:r>
              <a:rPr lang="en-US" sz="1980" dirty="0"/>
              <a:t>well </a:t>
            </a:r>
            <a:r>
              <a:rPr lang="en-US" sz="1980" dirty="0" smtClean="0"/>
              <a:t>as </a:t>
            </a:r>
            <a:r>
              <a:rPr lang="en-US" sz="1980" dirty="0"/>
              <a:t>a city or other types of </a:t>
            </a:r>
            <a:r>
              <a:rPr lang="en-US" sz="1980" dirty="0" smtClean="0"/>
              <a:t/>
            </a:r>
            <a:br>
              <a:rPr lang="en-US" sz="1980" dirty="0" smtClean="0"/>
            </a:br>
            <a:r>
              <a:rPr lang="en-US" sz="1980" dirty="0" smtClean="0"/>
              <a:t>destination</a:t>
            </a:r>
            <a:r>
              <a:rPr lang="en-US" sz="1980" dirty="0"/>
              <a:t>.</a:t>
            </a:r>
          </a:p>
          <a:p>
            <a:pPr marL="342900" indent="-342900">
              <a:buClr>
                <a:srgbClr val="0070C0"/>
              </a:buClr>
              <a:buSzPct val="80000"/>
              <a:buFont typeface="Arial" panose="020B0604020202020204" pitchFamily="34" charset="0"/>
              <a:buChar char="►"/>
            </a:pPr>
            <a:r>
              <a:rPr lang="en-US" sz="1980" dirty="0"/>
              <a:t>The top 10 busiest airports (by </a:t>
            </a:r>
            <a:r>
              <a:rPr lang="en-US" sz="1980" dirty="0" smtClean="0"/>
              <a:t/>
            </a:r>
            <a:br>
              <a:rPr lang="en-US" sz="1980" dirty="0" smtClean="0"/>
            </a:br>
            <a:r>
              <a:rPr lang="en-US" sz="1980" dirty="0" smtClean="0"/>
              <a:t>passenger </a:t>
            </a:r>
            <a:r>
              <a:rPr lang="en-US" sz="1980" dirty="0"/>
              <a:t>numbers) in the world in </a:t>
            </a:r>
            <a:r>
              <a:rPr lang="en-US" sz="1980" dirty="0" smtClean="0"/>
              <a:t/>
            </a:r>
            <a:br>
              <a:rPr lang="en-US" sz="1980" dirty="0" smtClean="0"/>
            </a:br>
            <a:r>
              <a:rPr lang="en-US" sz="1980" dirty="0" smtClean="0"/>
              <a:t>2018 </a:t>
            </a:r>
            <a:r>
              <a:rPr lang="en-US" sz="1980" dirty="0"/>
              <a:t>were reported by the Airport </a:t>
            </a:r>
            <a:r>
              <a:rPr lang="en-US" sz="1980" dirty="0" smtClean="0"/>
              <a:t/>
            </a:r>
            <a:br>
              <a:rPr lang="en-US" sz="1980" dirty="0" smtClean="0"/>
            </a:br>
            <a:r>
              <a:rPr lang="en-US" sz="1980" dirty="0" smtClean="0"/>
              <a:t>Council </a:t>
            </a:r>
            <a:r>
              <a:rPr lang="en-US" sz="1980" dirty="0"/>
              <a:t>International as follows.</a:t>
            </a:r>
          </a:p>
        </p:txBody>
      </p:sp>
      <p:pic>
        <p:nvPicPr>
          <p:cNvPr id="101378" name="Picture 2" descr="Image result for Busiest airports in the worl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1371" y="3356992"/>
            <a:ext cx="4293019" cy="331236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57713" y="6093296"/>
            <a:ext cx="4443657" cy="707886"/>
          </a:xfrm>
          <a:prstGeom prst="rect">
            <a:avLst/>
          </a:prstGeom>
        </p:spPr>
        <p:txBody>
          <a:bodyPr wrap="square">
            <a:spAutoFit/>
          </a:bodyPr>
          <a:lstStyle/>
          <a:p>
            <a:pPr indent="285750">
              <a:buClr>
                <a:srgbClr val="C00000"/>
              </a:buClr>
              <a:buSzPct val="80000"/>
              <a:buFont typeface="Arial" panose="020B0604020202020204" pitchFamily="34" charset="0"/>
              <a:buChar char="►"/>
            </a:pPr>
            <a:r>
              <a:rPr lang="en-US" sz="2000" b="1" dirty="0" smtClean="0"/>
              <a:t>Fig 4.7 </a:t>
            </a:r>
            <a:r>
              <a:rPr lang="en-US" sz="2000" dirty="0" smtClean="0"/>
              <a:t>– </a:t>
            </a:r>
            <a:r>
              <a:rPr lang="en-US" sz="2000" dirty="0"/>
              <a:t>Busiest airports in the world</a:t>
            </a:r>
          </a:p>
        </p:txBody>
      </p:sp>
    </p:spTree>
    <p:extLst>
      <p:ext uri="{BB962C8B-B14F-4D97-AF65-F5344CB8AC3E}">
        <p14:creationId xmlns:p14="http://schemas.microsoft.com/office/powerpoint/2010/main" val="533019850"/>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166</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83502" y="1124744"/>
            <a:ext cx="8708977" cy="3477875"/>
          </a:xfrm>
          <a:prstGeom prst="rect">
            <a:avLst/>
          </a:prstGeom>
        </p:spPr>
        <p:txBody>
          <a:bodyPr wrap="square">
            <a:spAutoFit/>
          </a:bodyPr>
          <a:lstStyle/>
          <a:p>
            <a:pPr>
              <a:buClr>
                <a:srgbClr val="0070C0"/>
              </a:buClr>
              <a:buSzPct val="80000"/>
            </a:pPr>
            <a:r>
              <a:rPr lang="en-US" sz="2000" b="1" dirty="0" smtClean="0">
                <a:solidFill>
                  <a:schemeClr val="accent2"/>
                </a:solidFill>
              </a:rPr>
              <a:t>Operating </a:t>
            </a:r>
            <a:r>
              <a:rPr lang="en-US" sz="2000" b="1" dirty="0">
                <a:solidFill>
                  <a:schemeClr val="accent2"/>
                </a:solidFill>
              </a:rPr>
              <a:t>economics of air transport</a:t>
            </a:r>
          </a:p>
          <a:p>
            <a:pPr marL="342900" indent="-342900">
              <a:buClr>
                <a:srgbClr val="0070C0"/>
              </a:buClr>
              <a:buSzPct val="80000"/>
              <a:buFont typeface="Arial" panose="020B0604020202020204" pitchFamily="34" charset="0"/>
              <a:buChar char="►"/>
            </a:pPr>
            <a:r>
              <a:rPr lang="en-US" sz="2000" dirty="0"/>
              <a:t>The airline industry transports two billion passengers every year. The demand for air transport is closely linked with economic development; the industry creates over 29 million jobs globally, both directly and indirectly.</a:t>
            </a:r>
          </a:p>
          <a:p>
            <a:pPr marL="342900" indent="-342900">
              <a:buClr>
                <a:srgbClr val="0070C0"/>
              </a:buClr>
              <a:buSzPct val="80000"/>
              <a:buFont typeface="Arial" panose="020B0604020202020204" pitchFamily="34" charset="0"/>
              <a:buChar char="►"/>
            </a:pPr>
            <a:r>
              <a:rPr lang="en-US" sz="2000" dirty="0"/>
              <a:t>It is said that 40% of international travellers now travel by air, although only 5% of the total world population has flown at least once. The Air Transport Action Group (ATAG) estimates that the aviation industry contributes approximately </a:t>
            </a:r>
            <a:r>
              <a:rPr lang="en-US" sz="2000" dirty="0" smtClean="0"/>
              <a:t>US</a:t>
            </a:r>
            <a:r>
              <a:rPr lang="en-US" sz="2000" dirty="0"/>
              <a:t>$ </a:t>
            </a:r>
            <a:r>
              <a:rPr lang="en-US" sz="2000" dirty="0" smtClean="0"/>
              <a:t>3tn</a:t>
            </a:r>
            <a:r>
              <a:rPr lang="en-US" sz="2000" dirty="0"/>
              <a:t>, equivalent to 8% of </a:t>
            </a:r>
            <a:r>
              <a:rPr lang="en-US" sz="2000" dirty="0" smtClean="0"/>
              <a:t>the </a:t>
            </a:r>
            <a:r>
              <a:rPr lang="en-US" sz="2000" dirty="0"/>
              <a:t>world Gross Domestic </a:t>
            </a:r>
            <a:r>
              <a:rPr lang="en-US" sz="2000" dirty="0" smtClean="0"/>
              <a:t>Product </a:t>
            </a:r>
            <a:r>
              <a:rPr lang="en-US" sz="2000" dirty="0"/>
              <a:t>(GDP). Thus, the </a:t>
            </a:r>
            <a:r>
              <a:rPr lang="en-US" sz="2000" dirty="0" smtClean="0"/>
              <a:t>economic </a:t>
            </a:r>
            <a:r>
              <a:rPr lang="en-US" sz="2000" dirty="0"/>
              <a:t>impact of air </a:t>
            </a:r>
            <a:r>
              <a:rPr lang="en-US" sz="2000" dirty="0" smtClean="0"/>
              <a:t>transport </a:t>
            </a:r>
            <a:r>
              <a:rPr lang="en-US" sz="2000" dirty="0"/>
              <a:t>is considerable. </a:t>
            </a:r>
            <a:endParaRPr lang="en-US" sz="2000" dirty="0" smtClean="0"/>
          </a:p>
        </p:txBody>
      </p:sp>
      <p:pic>
        <p:nvPicPr>
          <p:cNvPr id="109570" name="Picture 2" descr="Image result for world airline revenu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722759" y="4271644"/>
            <a:ext cx="4169721" cy="239771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0759" y="4509120"/>
            <a:ext cx="4572000" cy="2246769"/>
          </a:xfrm>
          <a:prstGeom prst="rect">
            <a:avLst/>
          </a:prstGeom>
        </p:spPr>
        <p:txBody>
          <a:bodyPr>
            <a:spAutoFit/>
          </a:bodyPr>
          <a:lstStyle/>
          <a:p>
            <a:pPr marL="342900" indent="-342900">
              <a:buClr>
                <a:srgbClr val="0070C0"/>
              </a:buClr>
              <a:buSzPct val="80000"/>
              <a:buFont typeface="Arial" panose="020B0604020202020204" pitchFamily="34" charset="0"/>
              <a:buChar char="►"/>
            </a:pPr>
            <a:r>
              <a:rPr lang="en-US" sz="2000" dirty="0"/>
              <a:t>However, the industry is also susceptible to the fluctuations in the global economy; this means that the industry has been hard hit as a result of the recent global recession, with demand falling significantly.</a:t>
            </a:r>
          </a:p>
        </p:txBody>
      </p:sp>
    </p:spTree>
    <p:extLst>
      <p:ext uri="{BB962C8B-B14F-4D97-AF65-F5344CB8AC3E}">
        <p14:creationId xmlns:p14="http://schemas.microsoft.com/office/powerpoint/2010/main" val="1315655288"/>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166</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6509668" cy="5576911"/>
          </a:xfrm>
          <a:prstGeom prst="rect">
            <a:avLst/>
          </a:prstGeom>
        </p:spPr>
        <p:txBody>
          <a:bodyPr wrap="square">
            <a:spAutoFit/>
          </a:bodyPr>
          <a:lstStyle/>
          <a:p>
            <a:pPr>
              <a:buClr>
                <a:srgbClr val="0070C0"/>
              </a:buClr>
              <a:buSzPct val="80000"/>
            </a:pPr>
            <a:r>
              <a:rPr lang="en-US" sz="1980" b="1" dirty="0" smtClean="0">
                <a:solidFill>
                  <a:schemeClr val="accent2"/>
                </a:solidFill>
              </a:rPr>
              <a:t>Operating </a:t>
            </a:r>
            <a:r>
              <a:rPr lang="en-US" sz="1980" b="1" dirty="0">
                <a:solidFill>
                  <a:schemeClr val="accent2"/>
                </a:solidFill>
              </a:rPr>
              <a:t>economics of air transport</a:t>
            </a:r>
          </a:p>
          <a:p>
            <a:pPr marL="342900" indent="-342900">
              <a:buClr>
                <a:srgbClr val="0070C0"/>
              </a:buClr>
              <a:buSzPct val="80000"/>
              <a:buFont typeface="Arial" panose="020B0604020202020204" pitchFamily="34" charset="0"/>
              <a:buChar char="►"/>
            </a:pPr>
            <a:r>
              <a:rPr lang="en-US" sz="1980" dirty="0" smtClean="0"/>
              <a:t>The </a:t>
            </a:r>
            <a:r>
              <a:rPr lang="en-US" sz="1980" dirty="0"/>
              <a:t>industry is hugely competitive, with 900 airlines and nearly 22000 aircrafts serving 1670 airports. To overcome the effects of the recession and the continuing increases in oil prices, airlines have had to reduce costs over the last few years and to look for additional sources of revenue. </a:t>
            </a:r>
            <a:endParaRPr lang="en-US" sz="1980" dirty="0" smtClean="0"/>
          </a:p>
          <a:p>
            <a:pPr marL="342900" indent="-342900">
              <a:buClr>
                <a:srgbClr val="0070C0"/>
              </a:buClr>
              <a:buSzPct val="80000"/>
              <a:buFont typeface="Arial" panose="020B0604020202020204" pitchFamily="34" charset="0"/>
              <a:buChar char="►"/>
            </a:pPr>
            <a:r>
              <a:rPr lang="en-US" sz="1980" dirty="0" smtClean="0"/>
              <a:t>There </a:t>
            </a:r>
            <a:r>
              <a:rPr lang="en-US" sz="1980" dirty="0"/>
              <a:t>have been many examples of airline failure during the recession, with both low cost and full service carriers losing out. Amongst those </a:t>
            </a:r>
            <a:r>
              <a:rPr lang="en-US" sz="1980" dirty="0" smtClean="0"/>
              <a:t>in </a:t>
            </a:r>
            <a:r>
              <a:rPr lang="en-US" sz="1980" dirty="0"/>
              <a:t>financial difficulty in 2010 were Japan Airlines and the world’s </a:t>
            </a:r>
            <a:r>
              <a:rPr lang="en-US" sz="1980" dirty="0" smtClean="0"/>
              <a:t>fourth</a:t>
            </a:r>
            <a:r>
              <a:rPr lang="en-US" sz="1980" dirty="0"/>
              <a:t> </a:t>
            </a:r>
            <a:r>
              <a:rPr lang="en-US" sz="1980" dirty="0" smtClean="0"/>
              <a:t>oldest </a:t>
            </a:r>
            <a:r>
              <a:rPr lang="en-US" sz="1980" dirty="0"/>
              <a:t>airline, Mexicana, based in Mexico City. The governments </a:t>
            </a:r>
            <a:r>
              <a:rPr lang="en-US" sz="1980" dirty="0" smtClean="0"/>
              <a:t>in </a:t>
            </a:r>
            <a:r>
              <a:rPr lang="en-US" sz="1980" dirty="0"/>
              <a:t>both of these countries encouraged investors to rescue’ these airlines</a:t>
            </a:r>
          </a:p>
          <a:p>
            <a:pPr marL="342900" indent="-342900">
              <a:buClr>
                <a:srgbClr val="0070C0"/>
              </a:buClr>
              <a:buSzPct val="80000"/>
              <a:buFont typeface="Arial" panose="020B0604020202020204" pitchFamily="34" charset="0"/>
              <a:buChar char="►"/>
            </a:pPr>
            <a:r>
              <a:rPr lang="en-US" sz="1980" dirty="0" smtClean="0"/>
              <a:t>Japan </a:t>
            </a:r>
            <a:r>
              <a:rPr lang="en-US" sz="1980" dirty="0"/>
              <a:t>Airlines continues to trade while Mexicana ceased operations in August 2010, but it is hoped that sufficient private investment can be secured to restart services on a smaller scale in 2011</a:t>
            </a:r>
            <a:r>
              <a:rPr lang="en-US" sz="1980" dirty="0" smtClean="0"/>
              <a:t>.</a:t>
            </a:r>
            <a:endParaRPr lang="en-US" sz="1980" dirty="0"/>
          </a:p>
        </p:txBody>
      </p:sp>
      <p:pic>
        <p:nvPicPr>
          <p:cNvPr id="108546" name="Picture 2" descr="Image result for Japan Airlines log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900" b="14952"/>
          <a:stretch/>
        </p:blipFill>
        <p:spPr bwMode="auto">
          <a:xfrm>
            <a:off x="6660232" y="1124744"/>
            <a:ext cx="2232248" cy="1476612"/>
          </a:xfrm>
          <a:prstGeom prst="rect">
            <a:avLst/>
          </a:prstGeom>
          <a:noFill/>
          <a:extLst>
            <a:ext uri="{909E8E84-426E-40DD-AFC4-6F175D3DCCD1}">
              <a14:hiddenFill xmlns:a14="http://schemas.microsoft.com/office/drawing/2010/main">
                <a:solidFill>
                  <a:srgbClr val="FFFFFF"/>
                </a:solidFill>
              </a14:hiddenFill>
            </a:ext>
          </a:extLst>
        </p:spPr>
      </p:pic>
      <p:pic>
        <p:nvPicPr>
          <p:cNvPr id="108548" name="Picture 4" descr="Image result for mexicana airlines logo"/>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660232" y="2780928"/>
            <a:ext cx="2232248" cy="1259216"/>
          </a:xfrm>
          <a:prstGeom prst="rect">
            <a:avLst/>
          </a:prstGeom>
          <a:noFill/>
          <a:extLst>
            <a:ext uri="{909E8E84-426E-40DD-AFC4-6F175D3DCCD1}">
              <a14:hiddenFill xmlns:a14="http://schemas.microsoft.com/office/drawing/2010/main">
                <a:solidFill>
                  <a:srgbClr val="FFFFFF"/>
                </a:solidFill>
              </a14:hiddenFill>
            </a:ext>
          </a:extLst>
        </p:spPr>
      </p:pic>
      <p:pic>
        <p:nvPicPr>
          <p:cNvPr id="108550" name="Picture 6" descr="Image result for monarch airlines logo"/>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660232" y="4149080"/>
            <a:ext cx="2208212" cy="488131"/>
          </a:xfrm>
          <a:prstGeom prst="rect">
            <a:avLst/>
          </a:prstGeom>
          <a:noFill/>
          <a:extLst>
            <a:ext uri="{909E8E84-426E-40DD-AFC4-6F175D3DCCD1}">
              <a14:hiddenFill xmlns:a14="http://schemas.microsoft.com/office/drawing/2010/main">
                <a:solidFill>
                  <a:srgbClr val="FFFFFF"/>
                </a:solidFill>
              </a14:hiddenFill>
            </a:ext>
          </a:extLst>
        </p:spPr>
      </p:pic>
      <p:pic>
        <p:nvPicPr>
          <p:cNvPr id="108552" name="Picture 8" descr="Image result for delta logo"/>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67489"/>
          <a:stretch/>
        </p:blipFill>
        <p:spPr bwMode="auto">
          <a:xfrm>
            <a:off x="6660232" y="4784313"/>
            <a:ext cx="2208212" cy="516895"/>
          </a:xfrm>
          <a:prstGeom prst="rect">
            <a:avLst/>
          </a:prstGeom>
          <a:noFill/>
          <a:extLst>
            <a:ext uri="{909E8E84-426E-40DD-AFC4-6F175D3DCCD1}">
              <a14:hiddenFill xmlns:a14="http://schemas.microsoft.com/office/drawing/2010/main">
                <a:solidFill>
                  <a:srgbClr val="FFFFFF"/>
                </a:solidFill>
              </a14:hiddenFill>
            </a:ext>
          </a:extLst>
        </p:spPr>
      </p:pic>
      <p:pic>
        <p:nvPicPr>
          <p:cNvPr id="108554" name="Picture 10" descr="Image result for Transaero logo"/>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6660232" y="5506959"/>
            <a:ext cx="2208212" cy="946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13488"/>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166</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5632311"/>
          </a:xfrm>
          <a:prstGeom prst="rect">
            <a:avLst/>
          </a:prstGeom>
        </p:spPr>
        <p:txBody>
          <a:bodyPr wrap="square">
            <a:spAutoFit/>
          </a:bodyPr>
          <a:lstStyle/>
          <a:p>
            <a:pPr>
              <a:buClr>
                <a:srgbClr val="0070C0"/>
              </a:buClr>
              <a:buSzPct val="80000"/>
            </a:pPr>
            <a:r>
              <a:rPr lang="en-US" b="1" dirty="0" smtClean="0">
                <a:solidFill>
                  <a:schemeClr val="accent2"/>
                </a:solidFill>
              </a:rPr>
              <a:t>Operating </a:t>
            </a:r>
            <a:r>
              <a:rPr lang="en-US" b="1" dirty="0">
                <a:solidFill>
                  <a:schemeClr val="accent2"/>
                </a:solidFill>
              </a:rPr>
              <a:t>economics of air transport</a:t>
            </a:r>
          </a:p>
          <a:p>
            <a:pPr marL="342900" indent="-342900">
              <a:buClr>
                <a:srgbClr val="0070C0"/>
              </a:buClr>
              <a:buSzPct val="80000"/>
              <a:buFont typeface="Arial" panose="020B0604020202020204" pitchFamily="34" charset="0"/>
              <a:buChar char="►"/>
            </a:pPr>
            <a:r>
              <a:rPr lang="en-US" dirty="0" smtClean="0"/>
              <a:t>In </a:t>
            </a:r>
            <a:r>
              <a:rPr lang="en-US" dirty="0"/>
              <a:t>2008, the International Air Transport Association (IATA) calculated that more than 50% of the airline expenditure is needed to pay for labour (24.8%) and fuel (25.3%) costs. </a:t>
            </a:r>
            <a:endParaRPr lang="en-US" dirty="0" smtClean="0"/>
          </a:p>
          <a:p>
            <a:pPr marL="342900" indent="-342900">
              <a:buClr>
                <a:srgbClr val="0070C0"/>
              </a:buClr>
              <a:buSzPct val="80000"/>
              <a:buFont typeface="Arial" panose="020B0604020202020204" pitchFamily="34" charset="0"/>
              <a:buChar char="►"/>
            </a:pPr>
            <a:r>
              <a:rPr lang="en-US" dirty="0" smtClean="0"/>
              <a:t>The </a:t>
            </a:r>
            <a:r>
              <a:rPr lang="en-US" dirty="0"/>
              <a:t>industry is currently very concerned with the rapid increase in crude oil prices; every US$ 1 rise in the price </a:t>
            </a:r>
            <a:r>
              <a:rPr lang="en-US" dirty="0" smtClean="0"/>
              <a:t>of </a:t>
            </a:r>
            <a:r>
              <a:rPr lang="en-US" dirty="0"/>
              <a:t>crude oil adds more than US$ 1.6 billion to </a:t>
            </a:r>
            <a:r>
              <a:rPr lang="en-US" dirty="0" err="1"/>
              <a:t>aviations</a:t>
            </a:r>
            <a:r>
              <a:rPr lang="en-US" dirty="0"/>
              <a:t> annual fuel bill. IATA also forecasts that the average oil price will increase to US$ 84 per barrel in 2011, up from the US$ 79 per barrel in 2010. The total fuel bill for 2011 is therefore expected to be US$ 156 billion, up from US$ 139 billion in 2010. However, the cost of crude oil topped US$ 95 a barrel in January 2011, adding to fears that the final bill could be considerably higher. Some analysts believe that the price of oil will rise to US$ 100 a barrel.</a:t>
            </a:r>
          </a:p>
          <a:p>
            <a:pPr marL="342900" indent="-342900">
              <a:buClr>
                <a:srgbClr val="0070C0"/>
              </a:buClr>
              <a:buSzPct val="80000"/>
              <a:buFont typeface="Arial" panose="020B0604020202020204" pitchFamily="34" charset="0"/>
              <a:buChar char="►"/>
            </a:pPr>
            <a:r>
              <a:rPr lang="en-US" dirty="0"/>
              <a:t>Other expenses that airlines face include:</a:t>
            </a:r>
          </a:p>
          <a:p>
            <a:pPr marL="685800" indent="-342900">
              <a:buClr>
                <a:srgbClr val="0070C0"/>
              </a:buClr>
              <a:buSzPct val="80000"/>
              <a:buFont typeface="Wingdings" panose="05000000000000000000" pitchFamily="2" charset="2"/>
              <a:buChar char="§"/>
            </a:pPr>
            <a:r>
              <a:rPr lang="en-US" dirty="0" smtClean="0"/>
              <a:t>aircraft </a:t>
            </a:r>
            <a:r>
              <a:rPr lang="en-US" dirty="0"/>
              <a:t>insurance premiums,</a:t>
            </a:r>
          </a:p>
          <a:p>
            <a:pPr marL="685800" indent="-342900">
              <a:buClr>
                <a:srgbClr val="0070C0"/>
              </a:buClr>
              <a:buSzPct val="80000"/>
              <a:buFont typeface="Wingdings" panose="05000000000000000000" pitchFamily="2" charset="2"/>
              <a:buChar char="§"/>
            </a:pPr>
            <a:r>
              <a:rPr lang="en-US" dirty="0" smtClean="0"/>
              <a:t>maintenance </a:t>
            </a:r>
            <a:r>
              <a:rPr lang="en-US" dirty="0"/>
              <a:t>costs,</a:t>
            </a:r>
          </a:p>
          <a:p>
            <a:pPr marL="685800" indent="-342900">
              <a:buClr>
                <a:srgbClr val="0070C0"/>
              </a:buClr>
              <a:buSzPct val="80000"/>
              <a:buFont typeface="Wingdings" panose="05000000000000000000" pitchFamily="2" charset="2"/>
              <a:buChar char="§"/>
            </a:pPr>
            <a:r>
              <a:rPr lang="en-US" dirty="0" smtClean="0"/>
              <a:t>landing </a:t>
            </a:r>
            <a:r>
              <a:rPr lang="en-US" dirty="0"/>
              <a:t>fees,</a:t>
            </a:r>
          </a:p>
          <a:p>
            <a:pPr marL="685800" indent="-342900">
              <a:buClr>
                <a:srgbClr val="0070C0"/>
              </a:buClr>
              <a:buSzPct val="80000"/>
              <a:buFont typeface="Wingdings" panose="05000000000000000000" pitchFamily="2" charset="2"/>
              <a:buChar char="§"/>
            </a:pPr>
            <a:r>
              <a:rPr lang="en-US" dirty="0" smtClean="0"/>
              <a:t>advertising </a:t>
            </a:r>
            <a:r>
              <a:rPr lang="en-US" dirty="0"/>
              <a:t>and promotion costs,</a:t>
            </a:r>
          </a:p>
          <a:p>
            <a:pPr marL="685800" indent="-342900">
              <a:buClr>
                <a:srgbClr val="0070C0"/>
              </a:buClr>
              <a:buSzPct val="80000"/>
              <a:buFont typeface="Wingdings" panose="05000000000000000000" pitchFamily="2" charset="2"/>
              <a:buChar char="§"/>
            </a:pPr>
            <a:r>
              <a:rPr lang="en-US" dirty="0" smtClean="0"/>
              <a:t>air </a:t>
            </a:r>
            <a:r>
              <a:rPr lang="en-US" dirty="0"/>
              <a:t>navigation service charges,</a:t>
            </a:r>
          </a:p>
          <a:p>
            <a:pPr marL="685800" indent="-342900">
              <a:buClr>
                <a:srgbClr val="0070C0"/>
              </a:buClr>
              <a:buSzPct val="80000"/>
              <a:buFont typeface="Wingdings" panose="05000000000000000000" pitchFamily="2" charset="2"/>
              <a:buChar char="§"/>
            </a:pPr>
            <a:r>
              <a:rPr lang="en-US" dirty="0" smtClean="0"/>
              <a:t>food </a:t>
            </a:r>
            <a:r>
              <a:rPr lang="en-US" dirty="0"/>
              <a:t>and beverage supplier costs,</a:t>
            </a:r>
          </a:p>
          <a:p>
            <a:pPr marL="685800" indent="-342900">
              <a:buClr>
                <a:srgbClr val="0070C0"/>
              </a:buClr>
              <a:buSzPct val="80000"/>
              <a:buFont typeface="Wingdings" panose="05000000000000000000" pitchFamily="2" charset="2"/>
              <a:buChar char="§"/>
            </a:pPr>
            <a:r>
              <a:rPr lang="en-US" dirty="0" smtClean="0"/>
              <a:t>travel </a:t>
            </a:r>
            <a:r>
              <a:rPr lang="en-US" dirty="0"/>
              <a:t>agency commission and ticketing costs</a:t>
            </a:r>
            <a:r>
              <a:rPr lang="en-US" dirty="0" smtClean="0"/>
              <a:t>.</a:t>
            </a:r>
            <a:endParaRPr lang="en-US" dirty="0"/>
          </a:p>
        </p:txBody>
      </p:sp>
    </p:spTree>
    <p:extLst>
      <p:ext uri="{BB962C8B-B14F-4D97-AF65-F5344CB8AC3E}">
        <p14:creationId xmlns:p14="http://schemas.microsoft.com/office/powerpoint/2010/main" val="4183646049"/>
      </p:ext>
    </p:extLst>
  </p:cSld>
  <p:clrMapOvr>
    <a:masterClrMapping/>
  </p:clrMapOvr>
  <p:transition advClick="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Image result for airline passenger increase projec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720333" y="4005064"/>
            <a:ext cx="6172147" cy="2615808"/>
          </a:xfrm>
          <a:prstGeom prst="rect">
            <a:avLst/>
          </a:prstGeom>
          <a:noFill/>
          <a:extLst>
            <a:ext uri="{909E8E84-426E-40DD-AFC4-6F175D3DCCD1}">
              <a14:hiddenFill xmlns:a14="http://schemas.microsoft.com/office/drawing/2010/main">
                <a:solidFill>
                  <a:srgbClr val="FFFFFF"/>
                </a:solidFill>
              </a14:hiddenFill>
            </a:ext>
          </a:extLst>
        </p:spPr>
      </p:pic>
      <p:sp>
        <p:nvSpPr>
          <p:cNvPr id="4" name="Round Same Side Corner Rectangle 3">
            <a:hlinkClick r:id="rId4"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167</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5324535"/>
          </a:xfrm>
          <a:prstGeom prst="rect">
            <a:avLst/>
          </a:prstGeom>
        </p:spPr>
        <p:txBody>
          <a:bodyPr wrap="square">
            <a:spAutoFit/>
          </a:bodyPr>
          <a:lstStyle/>
          <a:p>
            <a:pPr>
              <a:buClr>
                <a:srgbClr val="0070C0"/>
              </a:buClr>
              <a:buSzPct val="80000"/>
            </a:pPr>
            <a:r>
              <a:rPr lang="en-US" sz="2000" b="1" dirty="0" smtClean="0">
                <a:solidFill>
                  <a:schemeClr val="accent2"/>
                </a:solidFill>
              </a:rPr>
              <a:t>Operating </a:t>
            </a:r>
            <a:r>
              <a:rPr lang="en-US" sz="2000" b="1" dirty="0">
                <a:solidFill>
                  <a:schemeClr val="accent2"/>
                </a:solidFill>
              </a:rPr>
              <a:t>economics of air transport</a:t>
            </a:r>
          </a:p>
          <a:p>
            <a:pPr marL="342900" indent="-342900">
              <a:buClr>
                <a:srgbClr val="0070C0"/>
              </a:buClr>
              <a:buSzPct val="80000"/>
              <a:buFont typeface="Arial" panose="020B0604020202020204" pitchFamily="34" charset="0"/>
              <a:buChar char="►"/>
            </a:pPr>
            <a:r>
              <a:rPr lang="en-US" sz="2000" dirty="0" smtClean="0"/>
              <a:t>Airlines</a:t>
            </a:r>
            <a:r>
              <a:rPr lang="en-US" sz="2000" dirty="0"/>
              <a:t>, especially the low cost carriers, now adopt direct distribution methods, such as online bookings and e-ticketing to cut out the need for a travel agent, thus saving airlines from having to pay commission to these intermediaries.</a:t>
            </a:r>
          </a:p>
          <a:p>
            <a:pPr marL="342900" indent="-342900">
              <a:buClr>
                <a:srgbClr val="0070C0"/>
              </a:buClr>
              <a:buSzPct val="80000"/>
              <a:buFont typeface="Arial" panose="020B0604020202020204" pitchFamily="34" charset="0"/>
              <a:buChar char="►"/>
            </a:pPr>
            <a:r>
              <a:rPr lang="en-US" sz="2000" dirty="0"/>
              <a:t>China is set to overtake USA as the world’s largest market for commercial air travel. Statistics show that the US carriers had 704 million domestic and international passengers in 2009, and the forecast is to reach 1.21 billion by 2030. But the Civil Aviation Administration of China has projected that </a:t>
            </a:r>
            <a:r>
              <a:rPr lang="en-US" sz="2000" dirty="0" smtClean="0"/>
              <a:t/>
            </a:r>
            <a:br>
              <a:rPr lang="en-US" sz="2000" dirty="0" smtClean="0"/>
            </a:br>
            <a:r>
              <a:rPr lang="en-US" sz="2000" dirty="0" smtClean="0"/>
              <a:t>Chinese </a:t>
            </a:r>
            <a:r>
              <a:rPr lang="en-US" sz="2000" dirty="0"/>
              <a:t>carriers’ </a:t>
            </a:r>
            <a:r>
              <a:rPr lang="en-US" sz="2000" dirty="0" smtClean="0"/>
              <a:t/>
            </a:r>
            <a:br>
              <a:rPr lang="en-US" sz="2000" dirty="0" smtClean="0"/>
            </a:br>
            <a:r>
              <a:rPr lang="en-US" sz="2000" dirty="0" smtClean="0"/>
              <a:t>passenger </a:t>
            </a:r>
            <a:r>
              <a:rPr lang="en-US" sz="2000" dirty="0"/>
              <a:t>numbers </a:t>
            </a:r>
            <a:r>
              <a:rPr lang="en-US" sz="2000" dirty="0" smtClean="0"/>
              <a:t/>
            </a:r>
            <a:br>
              <a:rPr lang="en-US" sz="2000" dirty="0" smtClean="0"/>
            </a:br>
            <a:r>
              <a:rPr lang="en-US" sz="2000" dirty="0" smtClean="0"/>
              <a:t>will </a:t>
            </a:r>
            <a:r>
              <a:rPr lang="en-US" sz="2000" dirty="0"/>
              <a:t>increase from </a:t>
            </a:r>
            <a:r>
              <a:rPr lang="en-US" sz="2000" dirty="0" smtClean="0"/>
              <a:t/>
            </a:r>
            <a:br>
              <a:rPr lang="en-US" sz="2000" dirty="0" smtClean="0"/>
            </a:br>
            <a:r>
              <a:rPr lang="en-US" sz="2000" dirty="0" smtClean="0"/>
              <a:t>230 </a:t>
            </a:r>
            <a:r>
              <a:rPr lang="en-US" sz="2000" dirty="0"/>
              <a:t>million in </a:t>
            </a:r>
            <a:r>
              <a:rPr lang="en-US" sz="2000" dirty="0" smtClean="0"/>
              <a:t/>
            </a:r>
            <a:br>
              <a:rPr lang="en-US" sz="2000" dirty="0" smtClean="0"/>
            </a:br>
            <a:r>
              <a:rPr lang="en-US" sz="2000" dirty="0" smtClean="0"/>
              <a:t>2009 </a:t>
            </a:r>
            <a:r>
              <a:rPr lang="en-US" sz="2000" dirty="0"/>
              <a:t>to 700 million </a:t>
            </a:r>
            <a:r>
              <a:rPr lang="en-US" sz="2000" dirty="0" smtClean="0"/>
              <a:t/>
            </a:r>
            <a:br>
              <a:rPr lang="en-US" sz="2000" dirty="0" smtClean="0"/>
            </a:br>
            <a:r>
              <a:rPr lang="en-US" sz="2000" dirty="0" smtClean="0"/>
              <a:t>by </a:t>
            </a:r>
            <a:r>
              <a:rPr lang="en-US" sz="2000" dirty="0"/>
              <a:t>2020 and to 1.5 </a:t>
            </a:r>
            <a:r>
              <a:rPr lang="en-US" sz="2000" dirty="0" smtClean="0"/>
              <a:t/>
            </a:r>
            <a:br>
              <a:rPr lang="en-US" sz="2000" dirty="0" smtClean="0"/>
            </a:br>
            <a:r>
              <a:rPr lang="en-US" sz="2000" dirty="0" smtClean="0"/>
              <a:t>billion </a:t>
            </a:r>
            <a:r>
              <a:rPr lang="en-US" sz="2000" dirty="0"/>
              <a:t>by 2030.</a:t>
            </a:r>
          </a:p>
        </p:txBody>
      </p:sp>
    </p:spTree>
    <p:extLst>
      <p:ext uri="{BB962C8B-B14F-4D97-AF65-F5344CB8AC3E}">
        <p14:creationId xmlns:p14="http://schemas.microsoft.com/office/powerpoint/2010/main" val="3147253952"/>
      </p:ext>
    </p:extLst>
  </p:cSld>
  <p:clrMapOvr>
    <a:masterClrMapping/>
  </p:clrMapOvr>
  <p:transition advClick="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167</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3016210"/>
          </a:xfrm>
          <a:prstGeom prst="rect">
            <a:avLst/>
          </a:prstGeom>
        </p:spPr>
        <p:txBody>
          <a:bodyPr wrap="square">
            <a:spAutoFit/>
          </a:bodyPr>
          <a:lstStyle/>
          <a:p>
            <a:pPr>
              <a:buClr>
                <a:srgbClr val="0070C0"/>
              </a:buClr>
              <a:buSzPct val="80000"/>
            </a:pPr>
            <a:r>
              <a:rPr lang="en-US" sz="1900" b="1" dirty="0" smtClean="0">
                <a:solidFill>
                  <a:schemeClr val="accent2"/>
                </a:solidFill>
              </a:rPr>
              <a:t>Regulation </a:t>
            </a:r>
            <a:r>
              <a:rPr lang="en-US" sz="1900" b="1" dirty="0">
                <a:solidFill>
                  <a:schemeClr val="accent2"/>
                </a:solidFill>
              </a:rPr>
              <a:t>and deregulation of air transport</a:t>
            </a:r>
          </a:p>
          <a:p>
            <a:pPr marL="342900" indent="-342900">
              <a:buClr>
                <a:srgbClr val="0070C0"/>
              </a:buClr>
              <a:buSzPct val="80000"/>
              <a:buFont typeface="Arial" panose="020B0604020202020204" pitchFamily="34" charset="0"/>
              <a:buChar char="►"/>
            </a:pPr>
            <a:r>
              <a:rPr lang="en-US" sz="1900" dirty="0"/>
              <a:t>Regulation is the term used to describe the measures and controls that exist over industry practices. Deregulation is the term used to describe the situation in which organisations within a given industry or market, such as air travel, becomes ‘self-regulating’; i.e. airlines assume responsibility for the routes they offer and the prices they charge.</a:t>
            </a:r>
          </a:p>
          <a:p>
            <a:pPr marL="342900" indent="-342900">
              <a:buClr>
                <a:srgbClr val="0070C0"/>
              </a:buClr>
              <a:buSzPct val="80000"/>
              <a:buFont typeface="Arial" panose="020B0604020202020204" pitchFamily="34" charset="0"/>
              <a:buChar char="►"/>
            </a:pPr>
            <a:r>
              <a:rPr lang="en-US" sz="1900" dirty="0"/>
              <a:t>In the case of air travel, air traffic, the standards of safety, how airports are managed and how airlines operate in competition with one another can be controlled through regulation either at a national level or at an international level. </a:t>
            </a:r>
            <a:r>
              <a:rPr lang="en-US" sz="1900" dirty="0" smtClean="0"/>
              <a:t>This </a:t>
            </a:r>
            <a:r>
              <a:rPr lang="en-US" sz="1900" dirty="0"/>
              <a:t>is in terms of routes and prices offered. </a:t>
            </a:r>
            <a:endParaRPr lang="en-US" sz="1900" dirty="0" smtClean="0"/>
          </a:p>
        </p:txBody>
      </p:sp>
      <p:pic>
        <p:nvPicPr>
          <p:cNvPr id="111618" name="Picture 2" descr="Image result for airline deregul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441700" y="4089553"/>
            <a:ext cx="4450780" cy="257980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0564" y="4089553"/>
            <a:ext cx="4291136" cy="2723823"/>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1900" dirty="0"/>
              <a:t>Up until the 1970’s, the airline industry as a whole operated on a regulated basis - i.e. the governments of individual countries exercised control of air travel, working with international air transport organisations for support in decision-making processes. </a:t>
            </a:r>
          </a:p>
        </p:txBody>
      </p:sp>
    </p:spTree>
    <p:extLst>
      <p:ext uri="{BB962C8B-B14F-4D97-AF65-F5344CB8AC3E}">
        <p14:creationId xmlns:p14="http://schemas.microsoft.com/office/powerpoint/2010/main" val="820763484"/>
      </p:ext>
    </p:extLst>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167</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5706177"/>
          </a:xfrm>
          <a:prstGeom prst="rect">
            <a:avLst/>
          </a:prstGeom>
        </p:spPr>
        <p:txBody>
          <a:bodyPr wrap="square">
            <a:spAutoFit/>
          </a:bodyPr>
          <a:lstStyle/>
          <a:p>
            <a:pPr>
              <a:buClr>
                <a:srgbClr val="0070C0"/>
              </a:buClr>
              <a:buSzPct val="80000"/>
            </a:pPr>
            <a:r>
              <a:rPr lang="en-US" sz="1920" b="1" dirty="0" smtClean="0">
                <a:solidFill>
                  <a:schemeClr val="accent2"/>
                </a:solidFill>
              </a:rPr>
              <a:t>Regulation </a:t>
            </a:r>
            <a:r>
              <a:rPr lang="en-US" sz="1920" b="1" dirty="0">
                <a:solidFill>
                  <a:schemeClr val="accent2"/>
                </a:solidFill>
              </a:rPr>
              <a:t>and deregulation of air transport</a:t>
            </a:r>
          </a:p>
          <a:p>
            <a:pPr marL="342900" indent="-342900">
              <a:buClr>
                <a:srgbClr val="0070C0"/>
              </a:buClr>
              <a:buSzPct val="80000"/>
              <a:buFont typeface="Arial" panose="020B0604020202020204" pitchFamily="34" charset="0"/>
              <a:buChar char="►"/>
            </a:pPr>
            <a:r>
              <a:rPr lang="en-US" sz="1920" dirty="0" smtClean="0"/>
              <a:t>Many </a:t>
            </a:r>
            <a:r>
              <a:rPr lang="en-US" sz="1920" dirty="0"/>
              <a:t>people believe that regulation offers a greater level of consumer protection, with an independent authority ensuring that the industry does not come under a monopoly. This is to prevent one or two main airlines making all of the decisions and dominating the provision of services across the main intercontinental routes.</a:t>
            </a:r>
          </a:p>
          <a:p>
            <a:pPr marL="342900" indent="-342900">
              <a:buClr>
                <a:srgbClr val="0070C0"/>
              </a:buClr>
              <a:buSzPct val="80000"/>
              <a:buFont typeface="Arial" panose="020B0604020202020204" pitchFamily="34" charset="0"/>
              <a:buChar char="►"/>
            </a:pPr>
            <a:r>
              <a:rPr lang="en-US" sz="1920" dirty="0"/>
              <a:t>In 1978, the airline industry in the United States of America became deregulated. This marked a significant turning point for all air travel as all barriers of entry and price restrictions on airlines were removed affecting, in particular, the carriers permitted to serve specific routes.</a:t>
            </a:r>
          </a:p>
          <a:p>
            <a:pPr marL="342900" indent="-342900">
              <a:buClr>
                <a:srgbClr val="0070C0"/>
              </a:buClr>
              <a:buSzPct val="80000"/>
              <a:buFont typeface="Arial" panose="020B0604020202020204" pitchFamily="34" charset="0"/>
              <a:buChar char="►"/>
            </a:pPr>
            <a:r>
              <a:rPr lang="en-US" sz="1920" dirty="0"/>
              <a:t>A new ‘Open Skies’ era began, with the US making agreements with other countries to remove the barriers of competition and to allow access to foreign markets. This meant that airlines could form partnerships with one another to serve the main international routes. </a:t>
            </a:r>
            <a:endParaRPr lang="en-US" sz="1920" dirty="0" smtClean="0"/>
          </a:p>
          <a:p>
            <a:pPr marL="342900" indent="-342900">
              <a:buClr>
                <a:srgbClr val="0070C0"/>
              </a:buClr>
              <a:buSzPct val="80000"/>
              <a:buFont typeface="Arial" panose="020B0604020202020204" pitchFamily="34" charset="0"/>
              <a:buChar char="►"/>
            </a:pPr>
            <a:r>
              <a:rPr lang="en-US" sz="1920" dirty="0" smtClean="0"/>
              <a:t>Many </a:t>
            </a:r>
            <a:r>
              <a:rPr lang="en-US" sz="1920" dirty="0"/>
              <a:t>other countries have since deregulated their air travel markets. However, even today, domestic air services tend to be operated by airlines within their own territory. </a:t>
            </a:r>
            <a:endParaRPr lang="en-US" sz="1920" dirty="0" smtClean="0"/>
          </a:p>
          <a:p>
            <a:pPr marL="342900" indent="-342900">
              <a:buClr>
                <a:srgbClr val="0070C0"/>
              </a:buClr>
              <a:buSzPct val="80000"/>
              <a:buFont typeface="Arial" panose="020B0604020202020204" pitchFamily="34" charset="0"/>
              <a:buChar char="►"/>
            </a:pPr>
            <a:r>
              <a:rPr lang="en-US" sz="1920" dirty="0" smtClean="0"/>
              <a:t>Deregulation </a:t>
            </a:r>
            <a:r>
              <a:rPr lang="en-US" sz="1920" dirty="0"/>
              <a:t>has increased the level of competition between </a:t>
            </a:r>
            <a:r>
              <a:rPr lang="en-US" sz="1920" dirty="0" smtClean="0"/>
              <a:t/>
            </a:r>
            <a:br>
              <a:rPr lang="en-US" sz="1920" dirty="0" smtClean="0"/>
            </a:br>
            <a:r>
              <a:rPr lang="en-US" sz="1920" dirty="0" smtClean="0"/>
              <a:t>airlines </a:t>
            </a:r>
            <a:r>
              <a:rPr lang="en-US" sz="1920" dirty="0"/>
              <a:t>and has helped to keep the cost of air fares lower.</a:t>
            </a:r>
          </a:p>
        </p:txBody>
      </p:sp>
      <p:sp>
        <p:nvSpPr>
          <p:cNvPr id="5" name="TextBox 4">
            <a:hlinkClick r:id="rId4" action="ppaction://hlinkfile"/>
          </p:cNvPr>
          <p:cNvSpPr txBox="1"/>
          <p:nvPr/>
        </p:nvSpPr>
        <p:spPr>
          <a:xfrm>
            <a:off x="7236296" y="5961474"/>
            <a:ext cx="1656184"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Airline Deregulation</a:t>
            </a:r>
            <a:endParaRPr lang="en-US" sz="2000" dirty="0"/>
          </a:p>
        </p:txBody>
      </p:sp>
    </p:spTree>
    <p:extLst>
      <p:ext uri="{BB962C8B-B14F-4D97-AF65-F5344CB8AC3E}">
        <p14:creationId xmlns:p14="http://schemas.microsoft.com/office/powerpoint/2010/main" val="395606386"/>
      </p:ext>
    </p:extLst>
  </p:cSld>
  <p:clrMapOvr>
    <a:masterClrMapping/>
  </p:clrMapOvr>
  <p:transition advClick="0"/>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167</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5115246"/>
          </a:xfrm>
          <a:prstGeom prst="rect">
            <a:avLst/>
          </a:prstGeom>
        </p:spPr>
        <p:txBody>
          <a:bodyPr wrap="square">
            <a:spAutoFit/>
          </a:bodyPr>
          <a:lstStyle/>
          <a:p>
            <a:pPr>
              <a:buClr>
                <a:srgbClr val="0070C0"/>
              </a:buClr>
              <a:buSzPct val="80000"/>
            </a:pPr>
            <a:r>
              <a:rPr lang="en-US" sz="1920" b="1" dirty="0" smtClean="0">
                <a:solidFill>
                  <a:schemeClr val="accent2"/>
                </a:solidFill>
              </a:rPr>
              <a:t>Airline </a:t>
            </a:r>
            <a:r>
              <a:rPr lang="en-US" sz="1920" b="1" dirty="0">
                <a:solidFill>
                  <a:schemeClr val="accent2"/>
                </a:solidFill>
              </a:rPr>
              <a:t>alliances</a:t>
            </a:r>
          </a:p>
          <a:p>
            <a:pPr marL="342900" indent="-342900">
              <a:buClr>
                <a:srgbClr val="0070C0"/>
              </a:buClr>
              <a:buSzPct val="80000"/>
              <a:buFont typeface="Arial" panose="020B0604020202020204" pitchFamily="34" charset="0"/>
              <a:buChar char="►"/>
            </a:pPr>
            <a:r>
              <a:rPr lang="en-US" sz="1920" dirty="0"/>
              <a:t>An airline alliance is an agreement formed between several airlines to </a:t>
            </a:r>
            <a:r>
              <a:rPr lang="en-US" sz="1920" dirty="0" smtClean="0"/>
              <a:t>establish </a:t>
            </a:r>
            <a:r>
              <a:rPr lang="en-US" sz="1920" dirty="0"/>
              <a:t>co-operation in the global aviation industry. Co-operation helps the airline- in improving their performance with respect to air transport and customer service. </a:t>
            </a:r>
            <a:endParaRPr lang="en-US" sz="1920" dirty="0" smtClean="0"/>
          </a:p>
          <a:p>
            <a:pPr marL="342900" indent="-342900">
              <a:buClr>
                <a:srgbClr val="0070C0"/>
              </a:buClr>
              <a:buSzPct val="80000"/>
              <a:buFont typeface="Arial" panose="020B0604020202020204" pitchFamily="34" charset="0"/>
              <a:buChar char="►"/>
            </a:pPr>
            <a:r>
              <a:rPr lang="en-US" sz="1920" dirty="0" smtClean="0"/>
              <a:t>The </a:t>
            </a:r>
            <a:r>
              <a:rPr lang="en-US" sz="1920" dirty="0"/>
              <a:t>extent to which airlines co-operate differs according to terms of the alliance; however, smaller airlines find belonging to an alliance beneficial Airline alliances provide the member airlines with a number of benefits. These include Code Sharing Agreements and cost reductions with respect to operations, maintenance, investments and purchases. </a:t>
            </a:r>
            <a:endParaRPr lang="en-US" sz="1920" dirty="0" smtClean="0"/>
          </a:p>
          <a:p>
            <a:pPr marL="342900" indent="-342900">
              <a:buClr>
                <a:srgbClr val="0070C0"/>
              </a:buClr>
              <a:buSzPct val="80000"/>
              <a:buFont typeface="Arial" panose="020B0604020202020204" pitchFamily="34" charset="0"/>
              <a:buChar char="►"/>
            </a:pPr>
            <a:r>
              <a:rPr lang="en-US" sz="1920" dirty="0" smtClean="0"/>
              <a:t>Benefits </a:t>
            </a:r>
            <a:r>
              <a:rPr lang="en-US" sz="1920" dirty="0"/>
              <a:t>enjoyed by travellers include lower airfares, increasing options of departure times, </a:t>
            </a:r>
            <a:r>
              <a:rPr lang="en-US" sz="1920" dirty="0" smtClean="0"/>
              <a:t/>
            </a:r>
            <a:br>
              <a:rPr lang="en-US" sz="1920" dirty="0" smtClean="0"/>
            </a:br>
            <a:r>
              <a:rPr lang="en-US" sz="1920" dirty="0" smtClean="0"/>
              <a:t>availability </a:t>
            </a:r>
            <a:r>
              <a:rPr lang="en-US" sz="1920" dirty="0"/>
              <a:t>of flights to a </a:t>
            </a:r>
            <a:r>
              <a:rPr lang="en-US" sz="1920" dirty="0" smtClean="0"/>
              <a:t/>
            </a:r>
            <a:br>
              <a:rPr lang="en-US" sz="1920" dirty="0" smtClean="0"/>
            </a:br>
            <a:r>
              <a:rPr lang="en-US" sz="1920" dirty="0" smtClean="0"/>
              <a:t>greater </a:t>
            </a:r>
            <a:r>
              <a:rPr lang="en-US" sz="1920" dirty="0"/>
              <a:t>number of </a:t>
            </a:r>
            <a:r>
              <a:rPr lang="en-US" sz="1920" dirty="0" smtClean="0"/>
              <a:t/>
            </a:r>
            <a:br>
              <a:rPr lang="en-US" sz="1920" dirty="0" smtClean="0"/>
            </a:br>
            <a:r>
              <a:rPr lang="en-US" sz="1920" dirty="0" smtClean="0"/>
              <a:t>destinations</a:t>
            </a:r>
            <a:r>
              <a:rPr lang="en-US" sz="1920" dirty="0"/>
              <a:t>, reduced </a:t>
            </a:r>
            <a:r>
              <a:rPr lang="en-US" sz="1920" dirty="0" smtClean="0"/>
              <a:t/>
            </a:r>
            <a:br>
              <a:rPr lang="en-US" sz="1920" dirty="0" smtClean="0"/>
            </a:br>
            <a:r>
              <a:rPr lang="en-US" sz="1920" dirty="0" smtClean="0"/>
              <a:t>travel </a:t>
            </a:r>
            <a:r>
              <a:rPr lang="en-US" sz="1920" dirty="0"/>
              <a:t>time and various </a:t>
            </a:r>
            <a:r>
              <a:rPr lang="en-US" sz="1920" dirty="0" smtClean="0"/>
              <a:t/>
            </a:r>
            <a:br>
              <a:rPr lang="en-US" sz="1920" dirty="0" smtClean="0"/>
            </a:br>
            <a:r>
              <a:rPr lang="en-US" sz="1920" dirty="0" smtClean="0"/>
              <a:t>special </a:t>
            </a:r>
            <a:r>
              <a:rPr lang="en-US" sz="1920" dirty="0"/>
              <a:t>offers.</a:t>
            </a:r>
          </a:p>
        </p:txBody>
      </p:sp>
      <p:pic>
        <p:nvPicPr>
          <p:cNvPr id="112642" name="Picture 2" descr="Image result for airline allian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4484728"/>
            <a:ext cx="5472608" cy="2196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889906"/>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52128"/>
            <a:ext cx="8727370" cy="5632311"/>
          </a:xfrm>
          <a:prstGeom prst="rect">
            <a:avLst/>
          </a:prstGeom>
        </p:spPr>
        <p:txBody>
          <a:bodyPr wrap="square">
            <a:spAutoFit/>
          </a:bodyPr>
          <a:lstStyle/>
          <a:p>
            <a:pPr>
              <a:buClr>
                <a:srgbClr val="0070C0"/>
              </a:buClr>
            </a:pPr>
            <a:r>
              <a:rPr lang="en-US" sz="2000" b="1" dirty="0">
                <a:solidFill>
                  <a:srgbClr val="C00000"/>
                </a:solidFill>
              </a:rPr>
              <a:t>Introduction</a:t>
            </a:r>
          </a:p>
          <a:p>
            <a:pPr marL="347663" indent="-347663">
              <a:buClr>
                <a:srgbClr val="0070C0"/>
              </a:buClr>
              <a:buSzPct val="80000"/>
              <a:buFont typeface="Arial" panose="020B0604020202020204" pitchFamily="34" charset="0"/>
              <a:buChar char="►"/>
            </a:pPr>
            <a:r>
              <a:rPr lang="en-US" sz="2000" dirty="0" smtClean="0"/>
              <a:t>Given </a:t>
            </a:r>
            <a:r>
              <a:rPr lang="en-US" sz="2000" dirty="0"/>
              <a:t>the wide scope of the global travel and tourism industry, together with the huge number of public and private sector organisations operating within the industry, there is an ever-increasing mix of travel and tourism products and services available for customers to choose from. </a:t>
            </a:r>
            <a:endParaRPr lang="en-US" sz="2000" dirty="0" smtClean="0"/>
          </a:p>
          <a:p>
            <a:pPr marL="347663" indent="-347663">
              <a:buClr>
                <a:srgbClr val="0070C0"/>
              </a:buClr>
              <a:buSzPct val="80000"/>
              <a:buFont typeface="Arial" panose="020B0604020202020204" pitchFamily="34" charset="0"/>
              <a:buChar char="►"/>
            </a:pPr>
            <a:r>
              <a:rPr lang="en-US" sz="2000" dirty="0" smtClean="0"/>
              <a:t>In </a:t>
            </a:r>
            <a:r>
              <a:rPr lang="en-US" sz="2000" dirty="0"/>
              <a:t>business, there are very clear distinctions in defining the difference between a product and a service. However, because of the very strong connection between the individual </a:t>
            </a:r>
            <a:r>
              <a:rPr lang="en-US" sz="2000" dirty="0" smtClean="0"/>
              <a:t/>
            </a:r>
            <a:br>
              <a:rPr lang="en-US" sz="2000" dirty="0" smtClean="0"/>
            </a:br>
            <a:r>
              <a:rPr lang="en-US" sz="2000" dirty="0" smtClean="0"/>
              <a:t>components </a:t>
            </a:r>
            <a:r>
              <a:rPr lang="en-US" sz="2000" dirty="0"/>
              <a:t>of the travel and tourism </a:t>
            </a:r>
            <a:r>
              <a:rPr lang="en-US" sz="2000" dirty="0" smtClean="0"/>
              <a:t/>
            </a:r>
            <a:br>
              <a:rPr lang="en-US" sz="2000" dirty="0" smtClean="0"/>
            </a:br>
            <a:r>
              <a:rPr lang="en-US" sz="2000" dirty="0" smtClean="0"/>
              <a:t>industries</a:t>
            </a:r>
            <a:r>
              <a:rPr lang="en-US" sz="2000" dirty="0"/>
              <a:t>, it is almost impossible to separately </a:t>
            </a:r>
            <a:r>
              <a:rPr lang="en-US" sz="2000" dirty="0" smtClean="0"/>
              <a:t/>
            </a:r>
            <a:br>
              <a:rPr lang="en-US" sz="2000" dirty="0" smtClean="0"/>
            </a:br>
            <a:r>
              <a:rPr lang="en-US" sz="2000" dirty="0" smtClean="0"/>
              <a:t>define </a:t>
            </a:r>
            <a:r>
              <a:rPr lang="en-US" sz="2000" dirty="0"/>
              <a:t>the products or services being offered </a:t>
            </a:r>
            <a:r>
              <a:rPr lang="en-US" sz="2000" dirty="0" smtClean="0"/>
              <a:t/>
            </a:r>
            <a:br>
              <a:rPr lang="en-US" sz="2000" dirty="0" smtClean="0"/>
            </a:br>
            <a:r>
              <a:rPr lang="en-US" sz="2000" dirty="0" smtClean="0"/>
              <a:t>by </a:t>
            </a:r>
            <a:r>
              <a:rPr lang="en-US" sz="2000" dirty="0"/>
              <a:t>a travel and tourism provider.</a:t>
            </a:r>
          </a:p>
          <a:p>
            <a:pPr marL="347663" indent="-347663">
              <a:buClr>
                <a:srgbClr val="0070C0"/>
              </a:buClr>
              <a:buSzPct val="80000"/>
              <a:buFont typeface="Arial" panose="020B0604020202020204" pitchFamily="34" charset="0"/>
              <a:buChar char="►"/>
            </a:pPr>
            <a:r>
              <a:rPr lang="en-US" sz="2000" dirty="0"/>
              <a:t>In this unit, you will be able to draw upon the </a:t>
            </a:r>
            <a:r>
              <a:rPr lang="en-US" sz="2000" dirty="0" smtClean="0"/>
              <a:t/>
            </a:r>
            <a:br>
              <a:rPr lang="en-US" sz="2000" dirty="0" smtClean="0"/>
            </a:br>
            <a:r>
              <a:rPr lang="en-US" sz="2000" dirty="0" smtClean="0"/>
              <a:t>knowledge </a:t>
            </a:r>
            <a:r>
              <a:rPr lang="en-US" sz="2000" dirty="0"/>
              <a:t>gained in Unit 1 of the roles of </a:t>
            </a:r>
            <a:r>
              <a:rPr lang="en-US" sz="2000" dirty="0" smtClean="0"/>
              <a:t/>
            </a:r>
            <a:br>
              <a:rPr lang="en-US" sz="2000" dirty="0" smtClean="0"/>
            </a:br>
            <a:r>
              <a:rPr lang="en-US" sz="2000" dirty="0" smtClean="0"/>
              <a:t>different </a:t>
            </a:r>
            <a:r>
              <a:rPr lang="en-US" sz="2000" dirty="0"/>
              <a:t>travel and tourism providers in order </a:t>
            </a:r>
            <a:r>
              <a:rPr lang="en-US" sz="2000" dirty="0" smtClean="0"/>
              <a:t/>
            </a:r>
            <a:br>
              <a:rPr lang="en-US" sz="2000" dirty="0" smtClean="0"/>
            </a:br>
            <a:r>
              <a:rPr lang="en-US" sz="2000" dirty="0" smtClean="0"/>
              <a:t>to </a:t>
            </a:r>
            <a:r>
              <a:rPr lang="en-US" sz="2000" dirty="0"/>
              <a:t>consider the types of products and services </a:t>
            </a:r>
            <a:r>
              <a:rPr lang="en-US" sz="2000" dirty="0" smtClean="0"/>
              <a:t/>
            </a:r>
            <a:br>
              <a:rPr lang="en-US" sz="2000" dirty="0" smtClean="0"/>
            </a:br>
            <a:r>
              <a:rPr lang="en-US" sz="2000" dirty="0" smtClean="0"/>
              <a:t>these </a:t>
            </a:r>
            <a:r>
              <a:rPr lang="en-US" sz="2000" dirty="0"/>
              <a:t>providers offer. </a:t>
            </a:r>
            <a:endParaRPr lang="en-US" sz="20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131</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4000" dirty="0" smtClean="0"/>
              <a:t>4 – Products and Services</a:t>
            </a:r>
            <a:endParaRPr lang="en-GB" sz="4000" b="1" dirty="0" smtClean="0"/>
          </a:p>
        </p:txBody>
      </p:sp>
      <p:pic>
        <p:nvPicPr>
          <p:cNvPr id="1026" name="Picture 2" descr="https://3.bp.blogspot.com/--B6JZVG-ZEU/VdWKJGBij_I/AAAAAAAAAQk/hiEOgV3GfII/s320/TravelProta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3688034"/>
            <a:ext cx="2966730" cy="2981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2038637"/>
      </p:ext>
    </p:extLst>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167</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pic>
        <p:nvPicPr>
          <p:cNvPr id="113666" name="Picture 2" descr="Image result for airline allianc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2" y="1196752"/>
            <a:ext cx="8719514" cy="54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2372810"/>
      </p:ext>
    </p:extLst>
  </p:cSld>
  <p:clrMapOvr>
    <a:masterClrMapping/>
  </p:clrMapOvr>
  <p:transition advClick="0"/>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168</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5" name="Rectangle 4"/>
          <p:cNvSpPr/>
          <p:nvPr/>
        </p:nvSpPr>
        <p:spPr>
          <a:xfrm>
            <a:off x="165110" y="1628800"/>
            <a:ext cx="8727370" cy="4977881"/>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1830" dirty="0"/>
              <a:t>There are three main international airline alliances: </a:t>
            </a:r>
            <a:r>
              <a:rPr lang="en-US" sz="1830" dirty="0" err="1"/>
              <a:t>Oneworld</a:t>
            </a:r>
            <a:r>
              <a:rPr lang="en-US" sz="1830" dirty="0"/>
              <a:t>, </a:t>
            </a:r>
            <a:r>
              <a:rPr lang="en-US" sz="1830" dirty="0" err="1"/>
              <a:t>SkyTeam</a:t>
            </a:r>
            <a:r>
              <a:rPr lang="en-US" sz="1830" dirty="0"/>
              <a:t> and Star </a:t>
            </a:r>
            <a:r>
              <a:rPr lang="en-US" sz="1830" dirty="0" smtClean="0"/>
              <a:t>Alliance (see previous slide).</a:t>
            </a:r>
          </a:p>
          <a:p>
            <a:pPr marL="342900" indent="-342900">
              <a:buClr>
                <a:srgbClr val="C00000"/>
              </a:buClr>
              <a:buSzPct val="80000"/>
              <a:buFont typeface="Arial" panose="020B0604020202020204" pitchFamily="34" charset="0"/>
              <a:buChar char="►"/>
            </a:pPr>
            <a:r>
              <a:rPr lang="en-US" sz="1830" dirty="0"/>
              <a:t>With 27 members, </a:t>
            </a:r>
            <a:r>
              <a:rPr lang="en-US" sz="1830" b="1" dirty="0"/>
              <a:t>Star Alliance </a:t>
            </a:r>
            <a:r>
              <a:rPr lang="en-US" sz="1830" dirty="0"/>
              <a:t>is the largest airline group. Star Alliance transports about 600 million passengers each year and serves more than 1,100 destinations. Its members include Air Canada, Air China, Austrian Airlines, BMI, Lufthansa, South African Airways, Singapore Airlines, Swiss International Airlines, Thai Airways, Turkish Airlines, US Airways and United </a:t>
            </a:r>
            <a:r>
              <a:rPr lang="en-US" sz="1830" dirty="0" smtClean="0"/>
              <a:t>Airlines.</a:t>
            </a:r>
            <a:endParaRPr lang="en-US" sz="1830" dirty="0"/>
          </a:p>
          <a:p>
            <a:pPr marL="342900" indent="-342900">
              <a:buClr>
                <a:srgbClr val="C00000"/>
              </a:buClr>
              <a:buSzPct val="80000"/>
              <a:buFont typeface="Arial" panose="020B0604020202020204" pitchFamily="34" charset="0"/>
              <a:buChar char="►"/>
            </a:pPr>
            <a:r>
              <a:rPr lang="en-US" sz="1830" dirty="0"/>
              <a:t>With 19 members, </a:t>
            </a:r>
            <a:r>
              <a:rPr lang="en-US" sz="1830" b="1" dirty="0" err="1"/>
              <a:t>Oneworld</a:t>
            </a:r>
            <a:r>
              <a:rPr lang="en-US" sz="1830" b="1" dirty="0"/>
              <a:t> </a:t>
            </a:r>
            <a:r>
              <a:rPr lang="en-US" sz="1830" dirty="0"/>
              <a:t>was formed in 1999, two years after Star Alliance. </a:t>
            </a:r>
            <a:r>
              <a:rPr lang="en-US" sz="1830" dirty="0" err="1"/>
              <a:t>Oneworld</a:t>
            </a:r>
            <a:r>
              <a:rPr lang="en-US" sz="1830" dirty="0"/>
              <a:t> transports </a:t>
            </a:r>
            <a:r>
              <a:rPr lang="en-US" sz="1830" dirty="0" smtClean="0"/>
              <a:t>335m </a:t>
            </a:r>
            <a:r>
              <a:rPr lang="en-US" sz="1830" dirty="0"/>
              <a:t>passengers every year and covers more than 900 destinations. Its members include British Airways, American Airlines, Cathay w Pacific, Finnair, Iberia, Qantas, Japan Airlines, </a:t>
            </a:r>
            <a:r>
              <a:rPr lang="en-US" sz="1830" dirty="0" err="1"/>
              <a:t>Malev</a:t>
            </a:r>
            <a:r>
              <a:rPr lang="en-US" sz="1830" dirty="0"/>
              <a:t> and Royal Jordanian Airlines.</a:t>
            </a:r>
          </a:p>
          <a:p>
            <a:pPr marL="342900" indent="-342900">
              <a:buClr>
                <a:srgbClr val="C00000"/>
              </a:buClr>
              <a:buSzPct val="80000"/>
              <a:buFont typeface="Arial" panose="020B0604020202020204" pitchFamily="34" charset="0"/>
              <a:buChar char="►"/>
            </a:pPr>
            <a:r>
              <a:rPr lang="en-US" sz="1830" b="1" dirty="0" err="1"/>
              <a:t>SkyTeam</a:t>
            </a:r>
            <a:r>
              <a:rPr lang="en-US" sz="1830" b="1" dirty="0"/>
              <a:t> </a:t>
            </a:r>
            <a:r>
              <a:rPr lang="en-US" sz="1830" dirty="0"/>
              <a:t>is the smallest of the three alliances, with 13 members. However, it transports more than </a:t>
            </a:r>
            <a:r>
              <a:rPr lang="en-US" sz="1830" dirty="0" smtClean="0"/>
              <a:t>384m </a:t>
            </a:r>
            <a:r>
              <a:rPr lang="en-US" sz="1830" dirty="0"/>
              <a:t>passengers every year and serves nearly 900 destinations. Its members include Air Europa, Air France, Alitalia, Aeroflot, </a:t>
            </a:r>
            <a:r>
              <a:rPr lang="en-US" sz="1830" dirty="0" err="1"/>
              <a:t>Aeromexico</a:t>
            </a:r>
            <a:r>
              <a:rPr lang="en-US" sz="1830" dirty="0"/>
              <a:t>, Continental Airlines, Czech Airlines, KLM, Delta Airlines and Korean Air.</a:t>
            </a:r>
          </a:p>
        </p:txBody>
      </p:sp>
      <p:grpSp>
        <p:nvGrpSpPr>
          <p:cNvPr id="6" name="Group 5"/>
          <p:cNvGrpSpPr/>
          <p:nvPr/>
        </p:nvGrpSpPr>
        <p:grpSpPr>
          <a:xfrm>
            <a:off x="165110" y="1052736"/>
            <a:ext cx="8962070" cy="701230"/>
            <a:chOff x="165110" y="3537280"/>
            <a:chExt cx="8962070" cy="701230"/>
          </a:xfrm>
        </p:grpSpPr>
        <p:sp>
          <p:nvSpPr>
            <p:cNvPr id="7" name="Rectangle 6"/>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4: </a:t>
              </a:r>
              <a:r>
                <a:rPr lang="en-US" sz="2000" dirty="0">
                  <a:solidFill>
                    <a:schemeClr val="bg1"/>
                  </a:solidFill>
                </a:rPr>
                <a:t>Describing products and services</a:t>
              </a:r>
            </a:p>
          </p:txBody>
        </p:sp>
        <p:grpSp>
          <p:nvGrpSpPr>
            <p:cNvPr id="8" name="Group 7"/>
            <p:cNvGrpSpPr/>
            <p:nvPr/>
          </p:nvGrpSpPr>
          <p:grpSpPr>
            <a:xfrm rot="5034983">
              <a:off x="8415694" y="3527023"/>
              <a:ext cx="701230" cy="721743"/>
              <a:chOff x="2699792" y="6858000"/>
              <a:chExt cx="936104" cy="963488"/>
            </a:xfrm>
            <a:solidFill>
              <a:schemeClr val="accent3">
                <a:lumMod val="60000"/>
                <a:lumOff val="40000"/>
              </a:schemeClr>
            </a:solidFill>
          </p:grpSpPr>
          <p:sp>
            <p:nvSpPr>
              <p:cNvPr id="9" name="Oval 8"/>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spTree>
    <p:extLst>
      <p:ext uri="{BB962C8B-B14F-4D97-AF65-F5344CB8AC3E}">
        <p14:creationId xmlns:p14="http://schemas.microsoft.com/office/powerpoint/2010/main" val="107285581"/>
      </p:ext>
    </p:extLst>
  </p:cSld>
  <p:clrMapOvr>
    <a:masterClrMapping/>
  </p:clrMapOvr>
  <p:transition advClick="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168</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6005612" cy="5706177"/>
          </a:xfrm>
          <a:prstGeom prst="rect">
            <a:avLst/>
          </a:prstGeom>
        </p:spPr>
        <p:txBody>
          <a:bodyPr wrap="square">
            <a:spAutoFit/>
          </a:bodyPr>
          <a:lstStyle/>
          <a:p>
            <a:pPr>
              <a:buClr>
                <a:srgbClr val="0070C0"/>
              </a:buClr>
              <a:buSzPct val="80000"/>
            </a:pPr>
            <a:r>
              <a:rPr lang="en-US" sz="1920" b="1" dirty="0" smtClean="0">
                <a:solidFill>
                  <a:schemeClr val="accent2"/>
                </a:solidFill>
              </a:rPr>
              <a:t>Airline </a:t>
            </a:r>
            <a:r>
              <a:rPr lang="en-US" sz="1920" b="1" dirty="0">
                <a:solidFill>
                  <a:schemeClr val="accent2"/>
                </a:solidFill>
              </a:rPr>
              <a:t>alliances</a:t>
            </a:r>
          </a:p>
          <a:p>
            <a:pPr marL="342900" indent="-342900">
              <a:buClr>
                <a:srgbClr val="0070C0"/>
              </a:buClr>
              <a:buSzPct val="80000"/>
              <a:buFont typeface="Arial" panose="020B0604020202020204" pitchFamily="34" charset="0"/>
              <a:buChar char="►"/>
            </a:pPr>
            <a:r>
              <a:rPr lang="en-US" sz="1920" dirty="0"/>
              <a:t>Despite the global economic instability, investment in developing air transport continues. US airlines are expected to spend US$ 538.1 billion on new passenger aircrafts by 2025. </a:t>
            </a:r>
            <a:endParaRPr lang="en-US" sz="1920" dirty="0" smtClean="0"/>
          </a:p>
          <a:p>
            <a:pPr marL="342900" indent="-342900">
              <a:buClr>
                <a:srgbClr val="0070C0"/>
              </a:buClr>
              <a:buSzPct val="80000"/>
              <a:buFont typeface="Arial" panose="020B0604020202020204" pitchFamily="34" charset="0"/>
              <a:buChar char="►"/>
            </a:pPr>
            <a:r>
              <a:rPr lang="en-US" sz="1920" dirty="0" smtClean="0"/>
              <a:t>In </a:t>
            </a:r>
            <a:r>
              <a:rPr lang="en-US" sz="1920" dirty="0"/>
              <a:t>comparison, China is expected to spend US$ 349.3 billion, the United Kingdom US$ 145.9 billion, Japan US$ 117.8 billion, Germany US$ </a:t>
            </a:r>
            <a:r>
              <a:rPr lang="en-US" sz="1920" dirty="0" smtClean="0"/>
              <a:t>108.7bn </a:t>
            </a:r>
            <a:r>
              <a:rPr lang="en-US" sz="1920" dirty="0"/>
              <a:t>and India USS </a:t>
            </a:r>
            <a:r>
              <a:rPr lang="en-US" sz="1920" dirty="0" smtClean="0"/>
              <a:t>100.9bn </a:t>
            </a:r>
            <a:r>
              <a:rPr lang="en-US" sz="1920" dirty="0"/>
              <a:t>Investment in airport facilities continues around the </a:t>
            </a:r>
            <a:r>
              <a:rPr lang="en-US" sz="1920" dirty="0" smtClean="0"/>
              <a:t>world</a:t>
            </a:r>
          </a:p>
          <a:p>
            <a:pPr marL="342900" indent="-342900">
              <a:buClr>
                <a:srgbClr val="0070C0"/>
              </a:buClr>
              <a:buSzPct val="80000"/>
              <a:buFont typeface="Arial" panose="020B0604020202020204" pitchFamily="34" charset="0"/>
              <a:buChar char="►"/>
            </a:pPr>
            <a:r>
              <a:rPr lang="en-US" sz="1920" dirty="0"/>
              <a:t>T</a:t>
            </a:r>
            <a:r>
              <a:rPr lang="en-US" sz="1920" dirty="0" smtClean="0"/>
              <a:t>he </a:t>
            </a:r>
            <a:r>
              <a:rPr lang="en-US" sz="1920" dirty="0"/>
              <a:t>Indian government, for example, has made a big investment in airport development, which includes the transformation of four international airports at Delhi, Mumbai, Chennai and Kolkata into world class airports; and a </a:t>
            </a:r>
            <a:r>
              <a:rPr lang="en-US" sz="1920" dirty="0" err="1"/>
              <a:t>modernisation</a:t>
            </a:r>
            <a:r>
              <a:rPr lang="en-US" sz="1920" dirty="0"/>
              <a:t> </a:t>
            </a:r>
            <a:r>
              <a:rPr lang="en-US" sz="1920" dirty="0" smtClean="0"/>
              <a:t>program </a:t>
            </a:r>
            <a:r>
              <a:rPr lang="en-US" sz="1920" dirty="0"/>
              <a:t>for 35 domestic airports by 2012. There are also plans to build a new passenger terminal within the next four years at Bahrain International Airport as part of a </a:t>
            </a:r>
            <a:r>
              <a:rPr lang="en-US" sz="1920" dirty="0" smtClean="0"/>
              <a:t>US$ 4.7bn </a:t>
            </a:r>
            <a:r>
              <a:rPr lang="en-US" sz="1920" dirty="0"/>
              <a:t>expansion project. </a:t>
            </a:r>
            <a:endParaRPr lang="en-US" sz="1920" dirty="0" smtClean="0"/>
          </a:p>
        </p:txBody>
      </p:sp>
    </p:spTree>
    <p:extLst>
      <p:ext uri="{BB962C8B-B14F-4D97-AF65-F5344CB8AC3E}">
        <p14:creationId xmlns:p14="http://schemas.microsoft.com/office/powerpoint/2010/main" val="273996961"/>
      </p:ext>
    </p:extLst>
  </p:cSld>
  <p:clrMapOvr>
    <a:masterClrMapping/>
  </p:clrMapOvr>
  <p:transition advClick="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168</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5573564" cy="5586145"/>
          </a:xfrm>
          <a:prstGeom prst="rect">
            <a:avLst/>
          </a:prstGeom>
        </p:spPr>
        <p:txBody>
          <a:bodyPr wrap="square">
            <a:spAutoFit/>
          </a:bodyPr>
          <a:lstStyle/>
          <a:p>
            <a:pPr>
              <a:buClr>
                <a:srgbClr val="0070C0"/>
              </a:buClr>
              <a:buSzPct val="80000"/>
            </a:pPr>
            <a:r>
              <a:rPr lang="en-US" sz="2100" b="1" dirty="0" smtClean="0">
                <a:solidFill>
                  <a:schemeClr val="accent2"/>
                </a:solidFill>
              </a:rPr>
              <a:t>Airline </a:t>
            </a:r>
            <a:r>
              <a:rPr lang="en-US" sz="2100" b="1" dirty="0">
                <a:solidFill>
                  <a:schemeClr val="accent2"/>
                </a:solidFill>
              </a:rPr>
              <a:t>alliances</a:t>
            </a:r>
          </a:p>
          <a:p>
            <a:pPr marL="342900" indent="-342900">
              <a:buClr>
                <a:srgbClr val="0070C0"/>
              </a:buClr>
              <a:buSzPct val="80000"/>
              <a:buFont typeface="Arial" panose="020B0604020202020204" pitchFamily="34" charset="0"/>
              <a:buChar char="►"/>
            </a:pPr>
            <a:r>
              <a:rPr lang="en-US" sz="2100" dirty="0" smtClean="0"/>
              <a:t>The </a:t>
            </a:r>
            <a:r>
              <a:rPr lang="en-US" sz="2100" dirty="0"/>
              <a:t>New Doha International Airport (NDIA) is under construction at an estimated cost of US$ </a:t>
            </a:r>
            <a:r>
              <a:rPr lang="en-US" sz="2100" dirty="0" smtClean="0"/>
              <a:t>14bn</a:t>
            </a:r>
            <a:r>
              <a:rPr lang="en-US" sz="2100" dirty="0"/>
              <a:t>. It will have a carrying capacity of </a:t>
            </a:r>
            <a:r>
              <a:rPr lang="en-US" sz="2100" dirty="0" smtClean="0"/>
              <a:t>24m </a:t>
            </a:r>
            <a:r>
              <a:rPr lang="en-US" sz="2100" dirty="0"/>
              <a:t>passengers each year. It will serve as the new hub for the national, full service carrier, Qatar Airways, which has ordered 220 new aircraft. </a:t>
            </a:r>
            <a:endParaRPr lang="en-US" sz="2100" dirty="0" smtClean="0"/>
          </a:p>
          <a:p>
            <a:pPr marL="342900" indent="-342900">
              <a:buClr>
                <a:srgbClr val="0070C0"/>
              </a:buClr>
              <a:buSzPct val="80000"/>
              <a:buFont typeface="Arial" panose="020B0604020202020204" pitchFamily="34" charset="0"/>
              <a:buChar char="►"/>
            </a:pPr>
            <a:r>
              <a:rPr lang="en-US" sz="2100" dirty="0" smtClean="0"/>
              <a:t>In </a:t>
            </a:r>
            <a:r>
              <a:rPr lang="en-US" sz="2100" dirty="0"/>
              <a:t>Sri </a:t>
            </a:r>
            <a:r>
              <a:rPr lang="en-US" sz="2100" dirty="0" smtClean="0"/>
              <a:t>Lanka, </a:t>
            </a:r>
            <a:r>
              <a:rPr lang="en-US" sz="2100" dirty="0"/>
              <a:t>the government has signed up US$ </a:t>
            </a:r>
            <a:r>
              <a:rPr lang="en-US" sz="2100" dirty="0" smtClean="0"/>
              <a:t>410m of funding </a:t>
            </a:r>
            <a:r>
              <a:rPr lang="en-US" sz="2100" dirty="0"/>
              <a:t>from China, to build an international airport </a:t>
            </a:r>
            <a:r>
              <a:rPr lang="en-US" sz="2100" dirty="0" smtClean="0"/>
              <a:t>for </a:t>
            </a:r>
            <a:r>
              <a:rPr lang="en-US" sz="2100" dirty="0"/>
              <a:t>at the south of the island</a:t>
            </a:r>
            <a:r>
              <a:rPr lang="en-US" sz="2100" dirty="0" smtClean="0"/>
              <a:t>.</a:t>
            </a:r>
          </a:p>
          <a:p>
            <a:pPr marL="342900" indent="-342900">
              <a:buClr>
                <a:srgbClr val="0070C0"/>
              </a:buClr>
              <a:buSzPct val="80000"/>
              <a:buFont typeface="Arial" panose="020B0604020202020204" pitchFamily="34" charset="0"/>
              <a:buChar char="►"/>
            </a:pPr>
            <a:r>
              <a:rPr lang="en-US" sz="2100" dirty="0"/>
              <a:t>Governments and airlines work closely with the International Air Transport Association (IATA) in developing commercial air transport services. IATA represents 230 airlines, in 118 countries</a:t>
            </a:r>
            <a:r>
              <a:rPr lang="en-US" sz="2100" dirty="0" smtClean="0"/>
              <a:t>.</a:t>
            </a:r>
            <a:endParaRPr lang="en-US" sz="2100" dirty="0"/>
          </a:p>
        </p:txBody>
      </p:sp>
      <p:pic>
        <p:nvPicPr>
          <p:cNvPr id="115714" name="Picture 2" descr="Image result for Doha International Airpo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1150641"/>
            <a:ext cx="3168352" cy="1584176"/>
          </a:xfrm>
          <a:prstGeom prst="rect">
            <a:avLst/>
          </a:prstGeom>
          <a:noFill/>
          <a:extLst>
            <a:ext uri="{909E8E84-426E-40DD-AFC4-6F175D3DCCD1}">
              <a14:hiddenFill xmlns:a14="http://schemas.microsoft.com/office/drawing/2010/main">
                <a:solidFill>
                  <a:srgbClr val="FFFFFF"/>
                </a:solidFill>
              </a14:hiddenFill>
            </a:ext>
          </a:extLst>
        </p:spPr>
      </p:pic>
      <p:pic>
        <p:nvPicPr>
          <p:cNvPr id="115716" name="Picture 4" descr="Image result for sri lanka airpor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724128" y="2839568"/>
            <a:ext cx="3168352" cy="1901041"/>
          </a:xfrm>
          <a:prstGeom prst="rect">
            <a:avLst/>
          </a:prstGeom>
          <a:noFill/>
          <a:extLst>
            <a:ext uri="{909E8E84-426E-40DD-AFC4-6F175D3DCCD1}">
              <a14:hiddenFill xmlns:a14="http://schemas.microsoft.com/office/drawing/2010/main">
                <a:solidFill>
                  <a:srgbClr val="FFFFFF"/>
                </a:solidFill>
              </a14:hiddenFill>
            </a:ext>
          </a:extLst>
        </p:spPr>
      </p:pic>
      <p:pic>
        <p:nvPicPr>
          <p:cNvPr id="115718" name="Picture 6"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724128" y="4797152"/>
            <a:ext cx="3168352" cy="18417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1201081"/>
      </p:ext>
    </p:extLst>
  </p:cSld>
  <p:clrMapOvr>
    <a:masterClrMapping/>
  </p:clrMapOvr>
  <p:transition advClick="0"/>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169</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4569264" cy="5632311"/>
          </a:xfrm>
          <a:prstGeom prst="rect">
            <a:avLst/>
          </a:prstGeom>
        </p:spPr>
        <p:txBody>
          <a:bodyPr wrap="square">
            <a:spAutoFit/>
          </a:bodyPr>
          <a:lstStyle/>
          <a:p>
            <a:pPr>
              <a:buClr>
                <a:srgbClr val="0070C0"/>
              </a:buClr>
              <a:buSzPct val="80000"/>
            </a:pPr>
            <a:r>
              <a:rPr lang="en-US" sz="2000" b="1" dirty="0" smtClean="0">
                <a:solidFill>
                  <a:schemeClr val="accent2"/>
                </a:solidFill>
              </a:rPr>
              <a:t>Airline </a:t>
            </a:r>
            <a:r>
              <a:rPr lang="en-US" sz="2000" b="1" dirty="0">
                <a:solidFill>
                  <a:schemeClr val="accent2"/>
                </a:solidFill>
              </a:rPr>
              <a:t>alliances</a:t>
            </a:r>
          </a:p>
          <a:p>
            <a:pPr marL="342900" indent="-342900">
              <a:buClr>
                <a:srgbClr val="0070C0"/>
              </a:buClr>
              <a:buSzPct val="80000"/>
              <a:buFont typeface="Arial" panose="020B0604020202020204" pitchFamily="34" charset="0"/>
              <a:buChar char="►"/>
            </a:pPr>
            <a:r>
              <a:rPr lang="en-US" sz="2000" dirty="0" smtClean="0"/>
              <a:t>IATA </a:t>
            </a:r>
            <a:r>
              <a:rPr lang="en-US" sz="2000" dirty="0"/>
              <a:t>member airlines carried a total of 1.6 billion passengers in 2009, of which 684 million were on international flights. </a:t>
            </a:r>
            <a:endParaRPr lang="en-US" sz="2000" dirty="0" smtClean="0"/>
          </a:p>
          <a:p>
            <a:pPr marL="342900" indent="-342900">
              <a:buClr>
                <a:srgbClr val="0070C0"/>
              </a:buClr>
              <a:buSzPct val="80000"/>
              <a:buFont typeface="Arial" panose="020B0604020202020204" pitchFamily="34" charset="0"/>
              <a:buChar char="►"/>
            </a:pPr>
            <a:r>
              <a:rPr lang="en-US" sz="2000" dirty="0" smtClean="0"/>
              <a:t>IATA </a:t>
            </a:r>
            <a:r>
              <a:rPr lang="en-US" sz="2000" dirty="0"/>
              <a:t>has many areas of influence; it’s priorities include improving the safety and security of airline passengers and crew; involvement in air-related environmental projects, including fighting a global climate-related tax on passengers, carbon and fuel. </a:t>
            </a:r>
            <a:endParaRPr lang="en-US" sz="2000" dirty="0" smtClean="0"/>
          </a:p>
          <a:p>
            <a:pPr marL="342900" indent="-342900">
              <a:buClr>
                <a:srgbClr val="0070C0"/>
              </a:buClr>
              <a:buSzPct val="80000"/>
              <a:buFont typeface="Arial" panose="020B0604020202020204" pitchFamily="34" charset="0"/>
              <a:buChar char="►"/>
            </a:pPr>
            <a:r>
              <a:rPr lang="en-US" sz="2000" dirty="0" smtClean="0"/>
              <a:t>IATA </a:t>
            </a:r>
            <a:r>
              <a:rPr lang="en-US" sz="2000" dirty="0"/>
              <a:t>encourages initiatives to develop e-services in international airports and also helps in improving the baggage handling capacities at more than 70 airports.</a:t>
            </a:r>
          </a:p>
        </p:txBody>
      </p:sp>
      <p:sp>
        <p:nvSpPr>
          <p:cNvPr id="5" name="Rounded Rectangle 4"/>
          <p:cNvSpPr/>
          <p:nvPr/>
        </p:nvSpPr>
        <p:spPr>
          <a:xfrm>
            <a:off x="4860032" y="1124744"/>
            <a:ext cx="4032448" cy="5544616"/>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900" b="1" dirty="0" smtClean="0">
                <a:solidFill>
                  <a:srgbClr val="C00000"/>
                </a:solidFill>
                <a:latin typeface="Arial" panose="020B0604020202020204" pitchFamily="34" charset="0"/>
                <a:cs typeface="Arial" panose="020B0604020202020204" pitchFamily="34" charset="0"/>
              </a:rPr>
              <a:t>Activity 3</a:t>
            </a:r>
            <a:endParaRPr lang="en-US" sz="1900" b="1" dirty="0">
              <a:solidFill>
                <a:srgbClr val="C00000"/>
              </a:solidFill>
              <a:latin typeface="Arial" panose="020B0604020202020204" pitchFamily="34" charset="0"/>
              <a:cs typeface="Arial" panose="020B0604020202020204" pitchFamily="34" charset="0"/>
            </a:endParaRPr>
          </a:p>
          <a:p>
            <a:r>
              <a:rPr lang="en-US" sz="1900" dirty="0">
                <a:solidFill>
                  <a:schemeClr val="tx1"/>
                </a:solidFill>
                <a:latin typeface="Arial" panose="020B0604020202020204" pitchFamily="34" charset="0"/>
                <a:cs typeface="Arial" panose="020B0604020202020204" pitchFamily="34" charset="0"/>
              </a:rPr>
              <a:t>Use the Internet to research the role that IATA plays in air transport development.</a:t>
            </a:r>
          </a:p>
          <a:p>
            <a:r>
              <a:rPr lang="en-US" sz="1900" dirty="0">
                <a:solidFill>
                  <a:schemeClr val="tx1"/>
                </a:solidFill>
                <a:latin typeface="Arial" panose="020B0604020202020204" pitchFamily="34" charset="0"/>
                <a:cs typeface="Arial" panose="020B0604020202020204" pitchFamily="34" charset="0"/>
              </a:rPr>
              <a:t>Choose one international airport and find out:</a:t>
            </a:r>
          </a:p>
          <a:p>
            <a:pPr marL="285750" indent="-285750">
              <a:buFont typeface="Arial" panose="020B0604020202020204" pitchFamily="34" charset="0"/>
              <a:buChar char="•"/>
            </a:pPr>
            <a:r>
              <a:rPr lang="en-US" sz="1900" dirty="0" smtClean="0">
                <a:solidFill>
                  <a:schemeClr val="tx1"/>
                </a:solidFill>
                <a:latin typeface="Arial" panose="020B0604020202020204" pitchFamily="34" charset="0"/>
                <a:cs typeface="Arial" panose="020B0604020202020204" pitchFamily="34" charset="0"/>
              </a:rPr>
              <a:t>which </a:t>
            </a:r>
            <a:r>
              <a:rPr lang="en-US" sz="1900" dirty="0">
                <a:solidFill>
                  <a:schemeClr val="tx1"/>
                </a:solidFill>
                <a:latin typeface="Arial" panose="020B0604020202020204" pitchFamily="34" charset="0"/>
                <a:cs typeface="Arial" panose="020B0604020202020204" pitchFamily="34" charset="0"/>
              </a:rPr>
              <a:t>airlines it serve;</a:t>
            </a:r>
          </a:p>
          <a:p>
            <a:pPr marL="285750" indent="-285750">
              <a:buFont typeface="Arial" panose="020B0604020202020204" pitchFamily="34" charset="0"/>
              <a:buChar char="•"/>
            </a:pPr>
            <a:r>
              <a:rPr lang="en-US" sz="1900" dirty="0" smtClean="0">
                <a:solidFill>
                  <a:schemeClr val="tx1"/>
                </a:solidFill>
                <a:latin typeface="Arial" panose="020B0604020202020204" pitchFamily="34" charset="0"/>
                <a:cs typeface="Arial" panose="020B0604020202020204" pitchFamily="34" charset="0"/>
              </a:rPr>
              <a:t>to </a:t>
            </a:r>
            <a:r>
              <a:rPr lang="en-US" sz="1900" dirty="0">
                <a:solidFill>
                  <a:schemeClr val="tx1"/>
                </a:solidFill>
                <a:latin typeface="Arial" panose="020B0604020202020204" pitchFamily="34" charset="0"/>
                <a:cs typeface="Arial" panose="020B0604020202020204" pitchFamily="34" charset="0"/>
              </a:rPr>
              <a:t>which destinations passengers can travel;</a:t>
            </a:r>
          </a:p>
          <a:p>
            <a:pPr marL="285750" indent="-285750">
              <a:buFont typeface="Arial" panose="020B0604020202020204" pitchFamily="34" charset="0"/>
              <a:buChar char="•"/>
            </a:pPr>
            <a:r>
              <a:rPr lang="en-US" sz="1900" dirty="0" smtClean="0">
                <a:solidFill>
                  <a:schemeClr val="tx1"/>
                </a:solidFill>
                <a:latin typeface="Arial" panose="020B0604020202020204" pitchFamily="34" charset="0"/>
                <a:cs typeface="Arial" panose="020B0604020202020204" pitchFamily="34" charset="0"/>
              </a:rPr>
              <a:t>which </a:t>
            </a:r>
            <a:r>
              <a:rPr lang="en-US" sz="1900" dirty="0">
                <a:solidFill>
                  <a:schemeClr val="tx1"/>
                </a:solidFill>
                <a:latin typeface="Arial" panose="020B0604020202020204" pitchFamily="34" charset="0"/>
                <a:cs typeface="Arial" panose="020B0604020202020204" pitchFamily="34" charset="0"/>
              </a:rPr>
              <a:t>products and services the airport offers.</a:t>
            </a:r>
          </a:p>
          <a:p>
            <a:r>
              <a:rPr lang="en-US" sz="1900" dirty="0">
                <a:solidFill>
                  <a:schemeClr val="tx1"/>
                </a:solidFill>
                <a:latin typeface="Arial" panose="020B0604020202020204" pitchFamily="34" charset="0"/>
                <a:cs typeface="Arial" panose="020B0604020202020204" pitchFamily="34" charset="0"/>
              </a:rPr>
              <a:t>Choose one full service carrier and find out:</a:t>
            </a:r>
          </a:p>
          <a:p>
            <a:pPr marL="285750" indent="-285750">
              <a:buFont typeface="Arial" panose="020B0604020202020204" pitchFamily="34" charset="0"/>
              <a:buChar char="•"/>
            </a:pPr>
            <a:r>
              <a:rPr lang="en-US" sz="1900" dirty="0" smtClean="0">
                <a:solidFill>
                  <a:schemeClr val="tx1"/>
                </a:solidFill>
                <a:latin typeface="Arial" panose="020B0604020202020204" pitchFamily="34" charset="0"/>
                <a:cs typeface="Arial" panose="020B0604020202020204" pitchFamily="34" charset="0"/>
              </a:rPr>
              <a:t>the </a:t>
            </a:r>
            <a:r>
              <a:rPr lang="en-US" sz="1900" dirty="0">
                <a:solidFill>
                  <a:schemeClr val="tx1"/>
                </a:solidFill>
                <a:latin typeface="Arial" panose="020B0604020202020204" pitchFamily="34" charset="0"/>
                <a:cs typeface="Arial" panose="020B0604020202020204" pitchFamily="34" charset="0"/>
              </a:rPr>
              <a:t>main airport/s used as the airline’s base/s;</a:t>
            </a:r>
          </a:p>
          <a:p>
            <a:pPr marL="285750" indent="-285750">
              <a:buFont typeface="Arial" panose="020B0604020202020204" pitchFamily="34" charset="0"/>
              <a:buChar char="•"/>
            </a:pPr>
            <a:r>
              <a:rPr lang="en-US" sz="1900" dirty="0" smtClean="0">
                <a:solidFill>
                  <a:schemeClr val="tx1"/>
                </a:solidFill>
                <a:latin typeface="Arial" panose="020B0604020202020204" pitchFamily="34" charset="0"/>
                <a:cs typeface="Arial" panose="020B0604020202020204" pitchFamily="34" charset="0"/>
              </a:rPr>
              <a:t>the </a:t>
            </a:r>
            <a:r>
              <a:rPr lang="en-US" sz="1900" dirty="0">
                <a:solidFill>
                  <a:schemeClr val="tx1"/>
                </a:solidFill>
                <a:latin typeface="Arial" panose="020B0604020202020204" pitchFamily="34" charset="0"/>
                <a:cs typeface="Arial" panose="020B0604020202020204" pitchFamily="34" charset="0"/>
              </a:rPr>
              <a:t>main routes it offers;</a:t>
            </a:r>
          </a:p>
          <a:p>
            <a:pPr marL="285750" indent="-285750">
              <a:buFont typeface="Arial" panose="020B0604020202020204" pitchFamily="34" charset="0"/>
              <a:buChar char="•"/>
            </a:pPr>
            <a:r>
              <a:rPr lang="en-US" sz="1900" dirty="0" smtClean="0">
                <a:solidFill>
                  <a:schemeClr val="tx1"/>
                </a:solidFill>
                <a:latin typeface="Arial" panose="020B0604020202020204" pitchFamily="34" charset="0"/>
                <a:cs typeface="Arial" panose="020B0604020202020204" pitchFamily="34" charset="0"/>
              </a:rPr>
              <a:t>any </a:t>
            </a:r>
            <a:r>
              <a:rPr lang="en-US" sz="1900" dirty="0">
                <a:solidFill>
                  <a:schemeClr val="tx1"/>
                </a:solidFill>
                <a:latin typeface="Arial" panose="020B0604020202020204" pitchFamily="34" charset="0"/>
                <a:cs typeface="Arial" panose="020B0604020202020204" pitchFamily="34" charset="0"/>
              </a:rPr>
              <a:t>loyalty scheme it offers;</a:t>
            </a:r>
          </a:p>
          <a:p>
            <a:pPr marL="285750" indent="-285750">
              <a:buFont typeface="Arial" panose="020B0604020202020204" pitchFamily="34" charset="0"/>
              <a:buChar char="•"/>
            </a:pPr>
            <a:r>
              <a:rPr lang="en-US" sz="1900" dirty="0" smtClean="0">
                <a:solidFill>
                  <a:schemeClr val="tx1"/>
                </a:solidFill>
                <a:latin typeface="Arial" panose="020B0604020202020204" pitchFamily="34" charset="0"/>
                <a:cs typeface="Arial" panose="020B0604020202020204" pitchFamily="34" charset="0"/>
              </a:rPr>
              <a:t>whether </a:t>
            </a:r>
            <a:r>
              <a:rPr lang="en-US" sz="1900" dirty="0">
                <a:solidFill>
                  <a:schemeClr val="tx1"/>
                </a:solidFill>
                <a:latin typeface="Arial" panose="020B0604020202020204" pitchFamily="34" charset="0"/>
                <a:cs typeface="Arial" panose="020B0604020202020204" pitchFamily="34" charset="0"/>
              </a:rPr>
              <a:t>the airline is a member of an alliance.</a:t>
            </a:r>
          </a:p>
        </p:txBody>
      </p:sp>
      <p:sp>
        <p:nvSpPr>
          <p:cNvPr id="6" name="Oval 5"/>
          <p:cNvSpPr/>
          <p:nvPr/>
        </p:nvSpPr>
        <p:spPr>
          <a:xfrm rot="2089674">
            <a:off x="8596836" y="1031099"/>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7" name="Picture 6"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096948" y="2627430"/>
            <a:ext cx="1008043" cy="920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255418"/>
      </p:ext>
    </p:extLst>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169</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2246769"/>
          </a:xfrm>
          <a:prstGeom prst="rect">
            <a:avLst/>
          </a:prstGeom>
        </p:spPr>
        <p:txBody>
          <a:bodyPr wrap="square">
            <a:spAutoFit/>
          </a:bodyPr>
          <a:lstStyle/>
          <a:p>
            <a:pPr>
              <a:buClr>
                <a:srgbClr val="0070C0"/>
              </a:buClr>
              <a:buSzPct val="80000"/>
            </a:pPr>
            <a:r>
              <a:rPr lang="en-US" sz="2000" b="1" dirty="0" smtClean="0">
                <a:solidFill>
                  <a:schemeClr val="accent2"/>
                </a:solidFill>
              </a:rPr>
              <a:t>Sea </a:t>
            </a:r>
            <a:r>
              <a:rPr lang="en-US" sz="2000" b="1" dirty="0">
                <a:solidFill>
                  <a:schemeClr val="accent2"/>
                </a:solidFill>
              </a:rPr>
              <a:t>transport</a:t>
            </a:r>
          </a:p>
          <a:p>
            <a:pPr marL="342900" indent="-342900">
              <a:buClr>
                <a:srgbClr val="0070C0"/>
              </a:buClr>
              <a:buSzPct val="80000"/>
              <a:buFont typeface="Arial" panose="020B0604020202020204" pitchFamily="34" charset="0"/>
              <a:buChar char="►"/>
            </a:pPr>
            <a:r>
              <a:rPr lang="en-US" sz="2000" dirty="0"/>
              <a:t>In the same way that it would be impossible to identify every airport and </a:t>
            </a:r>
            <a:r>
              <a:rPr lang="en-US" sz="2000" dirty="0" smtClean="0"/>
              <a:t>all of </a:t>
            </a:r>
            <a:r>
              <a:rPr lang="en-US" sz="2000" dirty="0"/>
              <a:t>the international air travel routes, there are too many sea ports and ferry routes to list here. However, it is important that you </a:t>
            </a:r>
            <a:r>
              <a:rPr lang="en-US" sz="2000" dirty="0" err="1"/>
              <a:t>familiarise</a:t>
            </a:r>
            <a:r>
              <a:rPr lang="en-US" sz="2000" dirty="0"/>
              <a:t> yourself with as many different ports, passenger ferry routes and main cruise circuits </a:t>
            </a:r>
            <a:r>
              <a:rPr lang="en-US" sz="2000" dirty="0" smtClean="0"/>
              <a:t/>
            </a:r>
            <a:br>
              <a:rPr lang="en-US" sz="2000" dirty="0" smtClean="0"/>
            </a:br>
            <a:r>
              <a:rPr lang="en-US" sz="2000" dirty="0" smtClean="0"/>
              <a:t>as </a:t>
            </a:r>
            <a:r>
              <a:rPr lang="en-US" sz="2000" dirty="0"/>
              <a:t>possible.</a:t>
            </a:r>
          </a:p>
        </p:txBody>
      </p:sp>
      <p:pic>
        <p:nvPicPr>
          <p:cNvPr id="118786" name="Picture 2" descr="Image result for major world sea por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8596" y="2780928"/>
            <a:ext cx="6600729" cy="386840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50564" y="5949280"/>
            <a:ext cx="2436886" cy="707886"/>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US" sz="2000" b="1" dirty="0"/>
              <a:t>Fig. 4.8 </a:t>
            </a:r>
            <a:r>
              <a:rPr lang="en-US" sz="2000" b="1" dirty="0" smtClean="0"/>
              <a:t>- </a:t>
            </a:r>
            <a:r>
              <a:rPr lang="en-US" sz="2000" dirty="0" smtClean="0"/>
              <a:t>Major </a:t>
            </a:r>
            <a:br>
              <a:rPr lang="en-US" sz="2000" dirty="0" smtClean="0"/>
            </a:br>
            <a:r>
              <a:rPr lang="en-US" sz="2000" dirty="0" smtClean="0"/>
              <a:t>ports </a:t>
            </a:r>
            <a:r>
              <a:rPr lang="en-US" sz="2000" dirty="0"/>
              <a:t>of the world</a:t>
            </a:r>
          </a:p>
        </p:txBody>
      </p:sp>
    </p:spTree>
    <p:extLst>
      <p:ext uri="{BB962C8B-B14F-4D97-AF65-F5344CB8AC3E}">
        <p14:creationId xmlns:p14="http://schemas.microsoft.com/office/powerpoint/2010/main" val="247304426"/>
      </p:ext>
    </p:extLst>
  </p:cSld>
  <p:clrMapOvr>
    <a:masterClrMapping/>
  </p:clrMapOvr>
  <p:transition advClick="0"/>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170</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6" name="Rectangle 5"/>
          <p:cNvSpPr/>
          <p:nvPr/>
        </p:nvSpPr>
        <p:spPr>
          <a:xfrm>
            <a:off x="165110" y="1556792"/>
            <a:ext cx="8727370" cy="5201424"/>
          </a:xfrm>
          <a:prstGeom prst="rect">
            <a:avLst/>
          </a:prstGeom>
          <a:solidFill>
            <a:srgbClr val="F9CBF6"/>
          </a:solidFill>
          <a:ln w="57150">
            <a:solidFill>
              <a:srgbClr val="B21212"/>
            </a:solidFill>
          </a:ln>
        </p:spPr>
        <p:txBody>
          <a:bodyPr wrap="square">
            <a:spAutoFit/>
          </a:bodyPr>
          <a:lstStyle/>
          <a:p>
            <a:pPr marL="285750" indent="-285750">
              <a:buClr>
                <a:srgbClr val="C00000"/>
              </a:buClr>
              <a:buSzPct val="80000"/>
              <a:buFont typeface="Arial" panose="020B0604020202020204" pitchFamily="34" charset="0"/>
              <a:buChar char="►"/>
            </a:pPr>
            <a:r>
              <a:rPr lang="en-US" sz="1660" dirty="0"/>
              <a:t>Spreading over 18 acres of prime land, the ZON Johor </a:t>
            </a:r>
            <a:r>
              <a:rPr lang="en-US" sz="1660" dirty="0" err="1"/>
              <a:t>Bahru</a:t>
            </a:r>
            <a:r>
              <a:rPr lang="en-US" sz="1660" dirty="0"/>
              <a:t> has a direct waterfront position and is a leisure destination offering facilities such as hotel accommodation, shopping, dining, entertainment, recreation and sea travelling all in one.</a:t>
            </a:r>
          </a:p>
          <a:p>
            <a:pPr marL="285750" indent="-285750">
              <a:buClr>
                <a:srgbClr val="C00000"/>
              </a:buClr>
              <a:buSzPct val="80000"/>
              <a:buFont typeface="Arial" panose="020B0604020202020204" pitchFamily="34" charset="0"/>
              <a:buChar char="►"/>
            </a:pPr>
            <a:r>
              <a:rPr lang="en-US" sz="1660" dirty="0"/>
              <a:t>The ZON Ferry Terminal in </a:t>
            </a:r>
            <a:r>
              <a:rPr lang="en-US" sz="1660" dirty="0" err="1"/>
              <a:t>Stulang</a:t>
            </a:r>
            <a:r>
              <a:rPr lang="en-US" sz="1660" dirty="0"/>
              <a:t> </a:t>
            </a:r>
            <a:r>
              <a:rPr lang="en-US" sz="1660" dirty="0" err="1"/>
              <a:t>Laut</a:t>
            </a:r>
            <a:r>
              <a:rPr lang="en-US" sz="1660" dirty="0"/>
              <a:t>, Johor </a:t>
            </a:r>
            <a:r>
              <a:rPr lang="en-US" sz="1660" dirty="0" err="1"/>
              <a:t>Bahru</a:t>
            </a:r>
            <a:r>
              <a:rPr lang="en-US" sz="1660" dirty="0"/>
              <a:t> is an official seaport and an international entry point into Southern Malaysia with ferry services to several </a:t>
            </a:r>
            <a:r>
              <a:rPr lang="en-US" sz="1660" dirty="0" smtClean="0"/>
              <a:t>international destinations</a:t>
            </a:r>
            <a:r>
              <a:rPr lang="en-US" sz="1660" dirty="0"/>
              <a:t>, including </a:t>
            </a:r>
            <a:r>
              <a:rPr lang="en-US" sz="1660" dirty="0" err="1"/>
              <a:t>Batam</a:t>
            </a:r>
            <a:r>
              <a:rPr lang="en-US" sz="1660" dirty="0"/>
              <a:t> and </a:t>
            </a:r>
            <a:r>
              <a:rPr lang="en-US" sz="1660" dirty="0" err="1"/>
              <a:t>Bintan</a:t>
            </a:r>
            <a:r>
              <a:rPr lang="en-US" sz="1660" dirty="0"/>
              <a:t> Islands in Indonesia. Ferries operating the routes are spacious, fully air-conditioned and comfortable with various capacities of high speed ferries.</a:t>
            </a:r>
          </a:p>
          <a:p>
            <a:pPr marL="285750" indent="-285750">
              <a:buClr>
                <a:srgbClr val="C00000"/>
              </a:buClr>
              <a:buSzPct val="80000"/>
              <a:buFont typeface="Arial" panose="020B0604020202020204" pitchFamily="34" charset="0"/>
              <a:buChar char="►"/>
            </a:pPr>
            <a:r>
              <a:rPr lang="en-US" sz="1660" dirty="0"/>
              <a:t>The journey to </a:t>
            </a:r>
            <a:r>
              <a:rPr lang="en-US" sz="1660" dirty="0" err="1"/>
              <a:t>Batam</a:t>
            </a:r>
            <a:r>
              <a:rPr lang="en-US" sz="1660" dirty="0"/>
              <a:t> Island (</a:t>
            </a:r>
            <a:r>
              <a:rPr lang="en-US" sz="1660" dirty="0" err="1"/>
              <a:t>Batam</a:t>
            </a:r>
            <a:r>
              <a:rPr lang="en-US" sz="1660" dirty="0"/>
              <a:t> Centre) takes only </a:t>
            </a:r>
            <a:r>
              <a:rPr lang="en-US" sz="1660" dirty="0" smtClean="0"/>
              <a:t/>
            </a:r>
            <a:br>
              <a:rPr lang="en-US" sz="1660" dirty="0" smtClean="0"/>
            </a:br>
            <a:r>
              <a:rPr lang="en-US" sz="1660" dirty="0" smtClean="0"/>
              <a:t>90 </a:t>
            </a:r>
            <a:r>
              <a:rPr lang="en-US" sz="1660" dirty="0"/>
              <a:t>minutes and 150 minutes to </a:t>
            </a:r>
            <a:r>
              <a:rPr lang="en-US" sz="1660" dirty="0" err="1"/>
              <a:t>Bintan</a:t>
            </a:r>
            <a:r>
              <a:rPr lang="en-US" sz="1660" dirty="0"/>
              <a:t> Island (</a:t>
            </a:r>
            <a:r>
              <a:rPr lang="en-US" sz="1660" dirty="0" err="1"/>
              <a:t>Tanjung</a:t>
            </a:r>
            <a:r>
              <a:rPr lang="en-US" sz="1660" dirty="0"/>
              <a:t> </a:t>
            </a:r>
            <a:r>
              <a:rPr lang="en-US" sz="1660" dirty="0" smtClean="0"/>
              <a:t/>
            </a:r>
            <a:br>
              <a:rPr lang="en-US" sz="1660" dirty="0" smtClean="0"/>
            </a:br>
            <a:r>
              <a:rPr lang="en-US" sz="1660" dirty="0" smtClean="0"/>
              <a:t>Pinang</a:t>
            </a:r>
            <a:r>
              <a:rPr lang="en-US" sz="1660" dirty="0"/>
              <a:t>).</a:t>
            </a:r>
          </a:p>
          <a:p>
            <a:pPr marL="285750" indent="-285750">
              <a:buClr>
                <a:srgbClr val="C00000"/>
              </a:buClr>
              <a:buSzPct val="80000"/>
              <a:buFont typeface="Arial" panose="020B0604020202020204" pitchFamily="34" charset="0"/>
              <a:buChar char="►"/>
            </a:pPr>
            <a:r>
              <a:rPr lang="en-US" sz="1660" dirty="0"/>
              <a:t>Facilities and services available:</a:t>
            </a:r>
          </a:p>
          <a:p>
            <a:pPr marL="571500" indent="-228600">
              <a:buClr>
                <a:srgbClr val="C00000"/>
              </a:buClr>
              <a:buSzPct val="80000"/>
              <a:buFont typeface="Wingdings" panose="05000000000000000000" pitchFamily="2" charset="2"/>
              <a:buChar char="§"/>
            </a:pPr>
            <a:r>
              <a:rPr lang="en-US" sz="1660" dirty="0" smtClean="0"/>
              <a:t>2 </a:t>
            </a:r>
            <a:r>
              <a:rPr lang="en-US" sz="1660" dirty="0"/>
              <a:t>floating pontoons with 4 berthing bays;</a:t>
            </a:r>
          </a:p>
          <a:p>
            <a:pPr marL="571500" indent="-228600">
              <a:buClr>
                <a:srgbClr val="C00000"/>
              </a:buClr>
              <a:buSzPct val="80000"/>
              <a:buFont typeface="Wingdings" panose="05000000000000000000" pitchFamily="2" charset="2"/>
              <a:buChar char="§"/>
            </a:pPr>
            <a:r>
              <a:rPr lang="en-US" sz="1660" dirty="0" smtClean="0"/>
              <a:t>Ability </a:t>
            </a:r>
            <a:r>
              <a:rPr lang="en-US" sz="1660" dirty="0"/>
              <a:t>to handle up to 8 ferries per hour;</a:t>
            </a:r>
          </a:p>
          <a:p>
            <a:pPr marL="571500" indent="-228600">
              <a:buClr>
                <a:srgbClr val="C00000"/>
              </a:buClr>
              <a:buSzPct val="80000"/>
              <a:buFont typeface="Wingdings" panose="05000000000000000000" pitchFamily="2" charset="2"/>
              <a:buChar char="§"/>
            </a:pPr>
            <a:r>
              <a:rPr lang="en-US" sz="1660" dirty="0" smtClean="0"/>
              <a:t>Sea </a:t>
            </a:r>
            <a:r>
              <a:rPr lang="en-US" sz="1660" dirty="0"/>
              <a:t>traffic control tower;</a:t>
            </a:r>
          </a:p>
          <a:p>
            <a:pPr marL="571500" indent="-228600">
              <a:buClr>
                <a:srgbClr val="C00000"/>
              </a:buClr>
              <a:buSzPct val="80000"/>
              <a:buFont typeface="Wingdings" panose="05000000000000000000" pitchFamily="2" charset="2"/>
              <a:buChar char="§"/>
            </a:pPr>
            <a:r>
              <a:rPr lang="en-US" sz="1660" dirty="0" smtClean="0"/>
              <a:t>International </a:t>
            </a:r>
            <a:r>
              <a:rPr lang="en-US" sz="1660" dirty="0"/>
              <a:t>and domestic departure halls;</a:t>
            </a:r>
          </a:p>
          <a:p>
            <a:pPr marL="571500" indent="-228600">
              <a:buClr>
                <a:srgbClr val="C00000"/>
              </a:buClr>
              <a:buSzPct val="80000"/>
              <a:buFont typeface="Wingdings" panose="05000000000000000000" pitchFamily="2" charset="2"/>
              <a:buChar char="§"/>
            </a:pPr>
            <a:r>
              <a:rPr lang="en-US" sz="1660" dirty="0" smtClean="0"/>
              <a:t>Fully </a:t>
            </a:r>
            <a:r>
              <a:rPr lang="en-US" sz="1660" dirty="0" err="1"/>
              <a:t>computerised</a:t>
            </a:r>
            <a:r>
              <a:rPr lang="en-US" sz="1660" dirty="0"/>
              <a:t> ticketing systems;</a:t>
            </a:r>
          </a:p>
          <a:p>
            <a:pPr marL="571500" indent="-228600">
              <a:buClr>
                <a:srgbClr val="C00000"/>
              </a:buClr>
              <a:buSzPct val="80000"/>
              <a:buFont typeface="Wingdings" panose="05000000000000000000" pitchFamily="2" charset="2"/>
              <a:buChar char="§"/>
            </a:pPr>
            <a:r>
              <a:rPr lang="en-US" sz="1660" dirty="0"/>
              <a:t>Fully air-conditioned ferry terminal with large seating capacity.</a:t>
            </a:r>
          </a:p>
          <a:p>
            <a:pPr marL="571500" indent="-228600">
              <a:buClr>
                <a:srgbClr val="C00000"/>
              </a:buClr>
              <a:buSzPct val="80000"/>
              <a:buFont typeface="Wingdings" panose="05000000000000000000" pitchFamily="2" charset="2"/>
              <a:buChar char="§"/>
            </a:pPr>
            <a:r>
              <a:rPr lang="en-US" sz="1660" dirty="0" smtClean="0"/>
              <a:t>Complete Customs and Immigration facilities for international departures and arrivals;</a:t>
            </a:r>
          </a:p>
          <a:p>
            <a:pPr algn="ctr">
              <a:buClr>
                <a:srgbClr val="C00000"/>
              </a:buClr>
              <a:buSzPct val="80000"/>
            </a:pPr>
            <a:r>
              <a:rPr lang="en-US" sz="1660" i="1" dirty="0" smtClean="0"/>
              <a:t>Source</a:t>
            </a:r>
            <a:r>
              <a:rPr lang="en-US" sz="1660" i="1" dirty="0"/>
              <a:t>: http://www.zon.com.my/ferry.html</a:t>
            </a:r>
          </a:p>
        </p:txBody>
      </p:sp>
      <p:sp>
        <p:nvSpPr>
          <p:cNvPr id="8" name="Rectangle 7"/>
          <p:cNvSpPr/>
          <p:nvPr/>
        </p:nvSpPr>
        <p:spPr>
          <a:xfrm>
            <a:off x="165110" y="1124744"/>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5: </a:t>
            </a:r>
            <a:r>
              <a:rPr lang="en-US" sz="2000" dirty="0">
                <a:solidFill>
                  <a:schemeClr val="bg1"/>
                </a:solidFill>
              </a:rPr>
              <a:t>The </a:t>
            </a:r>
            <a:r>
              <a:rPr lang="en-US" sz="2000" dirty="0" err="1">
                <a:solidFill>
                  <a:schemeClr val="bg1"/>
                </a:solidFill>
              </a:rPr>
              <a:t>Zon</a:t>
            </a:r>
            <a:r>
              <a:rPr lang="en-US" sz="2000" dirty="0">
                <a:solidFill>
                  <a:schemeClr val="bg1"/>
                </a:solidFill>
              </a:rPr>
              <a:t> Ferry Terminal, Johor </a:t>
            </a:r>
            <a:r>
              <a:rPr lang="en-US" sz="2000" dirty="0" err="1">
                <a:solidFill>
                  <a:schemeClr val="bg1"/>
                </a:solidFill>
              </a:rPr>
              <a:t>Bahru</a:t>
            </a:r>
            <a:r>
              <a:rPr lang="en-US" sz="2000" dirty="0">
                <a:solidFill>
                  <a:schemeClr val="bg1"/>
                </a:solidFill>
              </a:rPr>
              <a:t>, Indonesia</a:t>
            </a:r>
          </a:p>
        </p:txBody>
      </p:sp>
      <p:grpSp>
        <p:nvGrpSpPr>
          <p:cNvPr id="9" name="Group 8"/>
          <p:cNvGrpSpPr/>
          <p:nvPr/>
        </p:nvGrpSpPr>
        <p:grpSpPr>
          <a:xfrm rot="5034983">
            <a:off x="8415694" y="1006743"/>
            <a:ext cx="701230" cy="721743"/>
            <a:chOff x="2699792" y="6858000"/>
            <a:chExt cx="936104" cy="963488"/>
          </a:xfrm>
          <a:solidFill>
            <a:schemeClr val="accent3">
              <a:lumMod val="60000"/>
              <a:lumOff val="40000"/>
            </a:schemeClr>
          </a:solidFill>
        </p:grpSpPr>
        <p:sp>
          <p:nvSpPr>
            <p:cNvPr id="11" name="Oval 10"/>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pic>
        <p:nvPicPr>
          <p:cNvPr id="119810" name="Picture 2" descr="Image result for ZON Johor Bahru"/>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796137" y="3405750"/>
            <a:ext cx="3024336" cy="2471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8653375"/>
      </p:ext>
    </p:extLst>
  </p:cSld>
  <p:clrMapOvr>
    <a:masterClrMapping/>
  </p:clrMapOvr>
  <p:transition advClick="0"/>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170</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6" name="Rectangle 5"/>
          <p:cNvSpPr/>
          <p:nvPr/>
        </p:nvSpPr>
        <p:spPr>
          <a:xfrm>
            <a:off x="165110" y="1484784"/>
            <a:ext cx="8727370" cy="5262979"/>
          </a:xfrm>
          <a:prstGeom prst="rect">
            <a:avLst/>
          </a:prstGeom>
          <a:solidFill>
            <a:srgbClr val="F9CBF6"/>
          </a:solidFill>
          <a:ln w="57150">
            <a:solidFill>
              <a:srgbClr val="B21212"/>
            </a:solidFill>
          </a:ln>
        </p:spPr>
        <p:txBody>
          <a:bodyPr wrap="square" rIns="91440">
            <a:spAutoFit/>
          </a:bodyPr>
          <a:lstStyle/>
          <a:p>
            <a:pPr marL="285750" indent="-285750">
              <a:buClr>
                <a:srgbClr val="C00000"/>
              </a:buClr>
              <a:buSzPct val="80000"/>
              <a:buFont typeface="Arial" panose="020B0604020202020204" pitchFamily="34" charset="0"/>
              <a:buChar char="►"/>
            </a:pPr>
            <a:r>
              <a:rPr lang="en-US" sz="1600" dirty="0"/>
              <a:t>The Port of Dover is Europe’s busiest and most successful ferry port.</a:t>
            </a:r>
          </a:p>
          <a:p>
            <a:pPr marL="285750" indent="-285750">
              <a:buClr>
                <a:srgbClr val="C00000"/>
              </a:buClr>
              <a:buSzPct val="80000"/>
              <a:buFont typeface="Arial" panose="020B0604020202020204" pitchFamily="34" charset="0"/>
              <a:buChar char="►"/>
            </a:pPr>
            <a:r>
              <a:rPr lang="en-US" sz="1600" dirty="0"/>
              <a:t>Handling around £ 80 billion of trade every year and supporting around 22,000 jobs locally, the Port of Dover is vital to both the national </a:t>
            </a:r>
            <a:r>
              <a:rPr lang="en-US" sz="1600" dirty="0" smtClean="0"/>
              <a:t>and</a:t>
            </a:r>
            <a:br>
              <a:rPr lang="en-US" sz="1600" dirty="0" smtClean="0"/>
            </a:br>
            <a:r>
              <a:rPr lang="en-US" sz="1600" dirty="0" smtClean="0"/>
              <a:t>local </a:t>
            </a:r>
            <a:r>
              <a:rPr lang="en-US" sz="1600" dirty="0"/>
              <a:t>economies</a:t>
            </a:r>
            <a:r>
              <a:rPr lang="en-US" sz="1600" dirty="0" smtClean="0"/>
              <a:t>.</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endParaRPr lang="en-US" sz="1600" dirty="0"/>
          </a:p>
        </p:txBody>
      </p:sp>
      <p:sp>
        <p:nvSpPr>
          <p:cNvPr id="8" name="Rectangle 7"/>
          <p:cNvSpPr/>
          <p:nvPr/>
        </p:nvSpPr>
        <p:spPr>
          <a:xfrm>
            <a:off x="165110" y="1124744"/>
            <a:ext cx="8727370" cy="369332"/>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b="1" dirty="0" smtClean="0">
                <a:solidFill>
                  <a:schemeClr val="bg1"/>
                </a:solidFill>
              </a:rPr>
              <a:t>Case Study 6: </a:t>
            </a:r>
            <a:r>
              <a:rPr lang="en-US" dirty="0">
                <a:solidFill>
                  <a:schemeClr val="bg1"/>
                </a:solidFill>
              </a:rPr>
              <a:t>The </a:t>
            </a:r>
            <a:r>
              <a:rPr lang="en-US" dirty="0" smtClean="0">
                <a:solidFill>
                  <a:schemeClr val="bg1"/>
                </a:solidFill>
              </a:rPr>
              <a:t>Port of Dover</a:t>
            </a:r>
            <a:endParaRPr lang="en-US" dirty="0">
              <a:solidFill>
                <a:schemeClr val="bg1"/>
              </a:solidFill>
            </a:endParaRPr>
          </a:p>
        </p:txBody>
      </p:sp>
      <p:grpSp>
        <p:nvGrpSpPr>
          <p:cNvPr id="9" name="Group 8"/>
          <p:cNvGrpSpPr/>
          <p:nvPr/>
        </p:nvGrpSpPr>
        <p:grpSpPr>
          <a:xfrm rot="5034983">
            <a:off x="8415694" y="1006743"/>
            <a:ext cx="701230" cy="721743"/>
            <a:chOff x="2699792" y="6858000"/>
            <a:chExt cx="936104" cy="963488"/>
          </a:xfrm>
          <a:solidFill>
            <a:schemeClr val="accent3">
              <a:lumMod val="60000"/>
              <a:lumOff val="40000"/>
            </a:schemeClr>
          </a:solidFill>
        </p:grpSpPr>
        <p:sp>
          <p:nvSpPr>
            <p:cNvPr id="11" name="Oval 10"/>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88310" y="4228014"/>
            <a:ext cx="3384376" cy="2448272"/>
          </a:xfrm>
          <a:prstGeom prst="rect">
            <a:avLst/>
          </a:prstGeom>
        </p:spPr>
      </p:pic>
      <p:sp>
        <p:nvSpPr>
          <p:cNvPr id="5" name="Rectangle 4"/>
          <p:cNvSpPr/>
          <p:nvPr/>
        </p:nvSpPr>
        <p:spPr>
          <a:xfrm>
            <a:off x="179512" y="2494051"/>
            <a:ext cx="5289004" cy="4247317"/>
          </a:xfrm>
          <a:prstGeom prst="rect">
            <a:avLst/>
          </a:prstGeom>
        </p:spPr>
        <p:txBody>
          <a:bodyPr wrap="square">
            <a:spAutoFit/>
          </a:bodyPr>
          <a:lstStyle/>
          <a:p>
            <a:pPr marL="288925" indent="-288925">
              <a:buClr>
                <a:srgbClr val="C00000"/>
              </a:buClr>
              <a:buSzPct val="80000"/>
              <a:buFont typeface="Arial" panose="020B0604020202020204" pitchFamily="34" charset="0"/>
              <a:buChar char="►"/>
            </a:pPr>
            <a:r>
              <a:rPr lang="en-US" sz="1600" dirty="0"/>
              <a:t>With millions of passengers, cars, trucks, motorcycles and buses passing through the Port of Dover each year, it has come to be known as the ‘Gateway to Europe’. There is a ferry departure every 30 minutes on average. </a:t>
            </a:r>
          </a:p>
          <a:p>
            <a:pPr marL="288925" indent="-288925">
              <a:buClr>
                <a:srgbClr val="C00000"/>
              </a:buClr>
              <a:buSzPct val="80000"/>
              <a:buFont typeface="Arial" panose="020B0604020202020204" pitchFamily="34" charset="0"/>
              <a:buChar char="►"/>
            </a:pPr>
            <a:r>
              <a:rPr lang="en-US" sz="1600" dirty="0"/>
              <a:t>Three ferry companies, DFDS Seaways, P&amp;O Ferries and Sea France currently operate from the Port of Dover connecting Calais and Dunkirk to provide fast and convenient sea crossings to France. </a:t>
            </a:r>
          </a:p>
          <a:p>
            <a:pPr marL="288925" indent="-288925">
              <a:buClr>
                <a:srgbClr val="C00000"/>
              </a:buClr>
              <a:buSzPct val="80000"/>
              <a:buFont typeface="Arial" panose="020B0604020202020204" pitchFamily="34" charset="0"/>
              <a:buChar char="►"/>
            </a:pPr>
            <a:r>
              <a:rPr lang="en-US" sz="1600" dirty="0"/>
              <a:t>The Port of Dover also provides a range of refreshment and shopping facilities at the Passenger Services Buildings in the Eastern Docks Ferry Port including a Bureau de Change.</a:t>
            </a:r>
          </a:p>
          <a:p>
            <a:pPr marL="288925" indent="-288925">
              <a:buClr>
                <a:srgbClr val="C00000"/>
              </a:buClr>
              <a:buSzPct val="80000"/>
              <a:buFont typeface="Arial" panose="020B0604020202020204" pitchFamily="34" charset="0"/>
              <a:buChar char="►"/>
            </a:pPr>
            <a:r>
              <a:rPr lang="en-US" sz="1600" dirty="0"/>
              <a:t>The table shows the volume of traffic for the year 2010, compared with the year 2009 at the Port of Dover.</a:t>
            </a:r>
          </a:p>
          <a:p>
            <a:pPr algn="ctr">
              <a:buClr>
                <a:srgbClr val="C00000"/>
              </a:buClr>
              <a:buSzPct val="80000"/>
            </a:pPr>
            <a:r>
              <a:rPr lang="en-US" sz="1400" dirty="0"/>
              <a:t>Source: </a:t>
            </a:r>
            <a:r>
              <a:rPr lang="en-US" sz="1400" dirty="0">
                <a:hlinkClick r:id="rId6"/>
              </a:rPr>
              <a:t>http://www.doverport.co.uk/?</a:t>
            </a:r>
            <a:r>
              <a:rPr lang="en-US" sz="1400" dirty="0" smtClean="0">
                <a:hlinkClick r:id="rId6"/>
              </a:rPr>
              <a:t>page=DoverFerryRoutes</a:t>
            </a:r>
            <a:endParaRPr lang="en-US" sz="1400" dirty="0"/>
          </a:p>
        </p:txBody>
      </p:sp>
      <p:pic>
        <p:nvPicPr>
          <p:cNvPr id="120834" name="Picture 2" descr="Image result for port of dover gateway to europe map"/>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82918" y="2076313"/>
            <a:ext cx="3346500" cy="2140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87644"/>
      </p:ext>
    </p:extLst>
  </p:cSld>
  <p:clrMapOvr>
    <a:masterClrMapping/>
  </p:clrMapOvr>
  <p:transition advClick="0"/>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171</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6221636" cy="5586145"/>
          </a:xfrm>
          <a:prstGeom prst="rect">
            <a:avLst/>
          </a:prstGeom>
        </p:spPr>
        <p:txBody>
          <a:bodyPr wrap="square">
            <a:spAutoFit/>
          </a:bodyPr>
          <a:lstStyle/>
          <a:p>
            <a:pPr>
              <a:buClr>
                <a:srgbClr val="0070C0"/>
              </a:buClr>
              <a:buSzPct val="80000"/>
            </a:pPr>
            <a:r>
              <a:rPr lang="en-US" sz="2100" b="1" dirty="0" smtClean="0">
                <a:solidFill>
                  <a:schemeClr val="accent2"/>
                </a:solidFill>
              </a:rPr>
              <a:t>Major </a:t>
            </a:r>
            <a:r>
              <a:rPr lang="en-US" sz="2100" b="1" dirty="0">
                <a:solidFill>
                  <a:schemeClr val="accent2"/>
                </a:solidFill>
              </a:rPr>
              <a:t>types of sea transport for tourism</a:t>
            </a:r>
          </a:p>
          <a:p>
            <a:pPr marL="342900" indent="-342900">
              <a:buClr>
                <a:srgbClr val="0070C0"/>
              </a:buClr>
              <a:buSzPct val="80000"/>
              <a:buFont typeface="Arial" panose="020B0604020202020204" pitchFamily="34" charset="0"/>
              <a:buChar char="►"/>
            </a:pPr>
            <a:r>
              <a:rPr lang="en-US" sz="2100" dirty="0"/>
              <a:t>Many countries in the world still rely on ferry crossings for everyday travel and tourism business. Ferry services remain important in a </a:t>
            </a:r>
            <a:r>
              <a:rPr lang="en-US" sz="2100" dirty="0" smtClean="0"/>
              <a:t>wide range </a:t>
            </a:r>
            <a:r>
              <a:rPr lang="en-US" sz="2100" dirty="0"/>
              <a:t>of places such as the Greek Islands, the Adriatic Sea and the Baltic coastline, as well as Hong Kong. </a:t>
            </a:r>
            <a:endParaRPr lang="en-US" sz="2100" dirty="0" smtClean="0"/>
          </a:p>
          <a:p>
            <a:pPr marL="342900" indent="-342900">
              <a:buClr>
                <a:srgbClr val="0070C0"/>
              </a:buClr>
              <a:buSzPct val="80000"/>
              <a:buFont typeface="Arial" panose="020B0604020202020204" pitchFamily="34" charset="0"/>
              <a:buChar char="►"/>
            </a:pPr>
            <a:r>
              <a:rPr lang="en-US" sz="2100" dirty="0" smtClean="0"/>
              <a:t>The </a:t>
            </a:r>
            <a:r>
              <a:rPr lang="en-US" sz="2100" dirty="0"/>
              <a:t>Star Ferry in Hong Kong </a:t>
            </a:r>
            <a:r>
              <a:rPr lang="en-US" sz="2100" dirty="0" err="1"/>
              <a:t>Harbour</a:t>
            </a:r>
            <a:r>
              <a:rPr lang="en-US" sz="2100" dirty="0"/>
              <a:t> has been named as one of the top 50 places to visit by National Geographic Traveller, offering one of the worlds best value-for-money sightseeing trips. </a:t>
            </a:r>
            <a:endParaRPr lang="en-US" sz="2100" dirty="0" smtClean="0"/>
          </a:p>
          <a:p>
            <a:pPr marL="342900" indent="-342900">
              <a:buClr>
                <a:srgbClr val="0070C0"/>
              </a:buClr>
              <a:buSzPct val="80000"/>
              <a:buFont typeface="Arial" panose="020B0604020202020204" pitchFamily="34" charset="0"/>
              <a:buChar char="►"/>
            </a:pPr>
            <a:r>
              <a:rPr lang="en-US" sz="2100" dirty="0" smtClean="0"/>
              <a:t>Water </a:t>
            </a:r>
            <a:r>
              <a:rPr lang="en-US" sz="2100" dirty="0"/>
              <a:t>taxis and buses also play a significant role in destinations such as the Maldives or the French Polynesian islands such as Bora Bora, providing a common form of transfer from the airport to the resort destination</a:t>
            </a:r>
            <a:r>
              <a:rPr lang="en-US" sz="2100" dirty="0" smtClean="0"/>
              <a:t>.</a:t>
            </a:r>
          </a:p>
        </p:txBody>
      </p:sp>
      <p:pic>
        <p:nvPicPr>
          <p:cNvPr id="122882" name="Picture 2" descr="Image result for Star Fer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1124744"/>
            <a:ext cx="2527548" cy="1895662"/>
          </a:xfrm>
          <a:prstGeom prst="rect">
            <a:avLst/>
          </a:prstGeom>
          <a:noFill/>
          <a:extLst>
            <a:ext uri="{909E8E84-426E-40DD-AFC4-6F175D3DCCD1}">
              <a14:hiddenFill xmlns:a14="http://schemas.microsoft.com/office/drawing/2010/main">
                <a:solidFill>
                  <a:srgbClr val="FFFFFF"/>
                </a:solidFill>
              </a14:hiddenFill>
            </a:ext>
          </a:extLst>
        </p:spPr>
      </p:pic>
      <p:pic>
        <p:nvPicPr>
          <p:cNvPr id="122884" name="Picture 4" descr="Image result for maldives water taxi"/>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72200" y="3140968"/>
            <a:ext cx="2527548" cy="1628837"/>
          </a:xfrm>
          <a:prstGeom prst="rect">
            <a:avLst/>
          </a:prstGeom>
          <a:noFill/>
          <a:extLst>
            <a:ext uri="{909E8E84-426E-40DD-AFC4-6F175D3DCCD1}">
              <a14:hiddenFill xmlns:a14="http://schemas.microsoft.com/office/drawing/2010/main">
                <a:solidFill>
                  <a:srgbClr val="FFFFFF"/>
                </a:solidFill>
              </a14:hiddenFill>
            </a:ext>
          </a:extLst>
        </p:spPr>
      </p:pic>
      <p:pic>
        <p:nvPicPr>
          <p:cNvPr id="122886" name="Picture 6"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200" y="4914952"/>
            <a:ext cx="2527548" cy="168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3933720"/>
      </p:ext>
    </p:extLst>
  </p:cSld>
  <p:clrMapOvr>
    <a:masterClrMapping/>
  </p:clrMapOvr>
  <p:transition advClick="0"/>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171</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5016758"/>
          </a:xfrm>
          <a:prstGeom prst="rect">
            <a:avLst/>
          </a:prstGeom>
        </p:spPr>
        <p:txBody>
          <a:bodyPr wrap="square">
            <a:spAutoFit/>
          </a:bodyPr>
          <a:lstStyle/>
          <a:p>
            <a:pPr>
              <a:buClr>
                <a:srgbClr val="0070C0"/>
              </a:buClr>
              <a:buSzPct val="80000"/>
            </a:pPr>
            <a:r>
              <a:rPr lang="en-US" sz="2000" b="1" dirty="0" smtClean="0">
                <a:solidFill>
                  <a:schemeClr val="accent2"/>
                </a:solidFill>
              </a:rPr>
              <a:t>Major </a:t>
            </a:r>
            <a:r>
              <a:rPr lang="en-US" sz="2000" b="1" dirty="0">
                <a:solidFill>
                  <a:schemeClr val="accent2"/>
                </a:solidFill>
              </a:rPr>
              <a:t>types of sea transport for tourism</a:t>
            </a:r>
          </a:p>
          <a:p>
            <a:pPr marL="342900" indent="-342900">
              <a:buClr>
                <a:srgbClr val="0070C0"/>
              </a:buClr>
              <a:buSzPct val="80000"/>
              <a:buFont typeface="Arial" panose="020B0604020202020204" pitchFamily="34" charset="0"/>
              <a:buChar char="►"/>
            </a:pPr>
            <a:r>
              <a:rPr lang="en-US" sz="2000" dirty="0" smtClean="0"/>
              <a:t>Ferries</a:t>
            </a:r>
            <a:r>
              <a:rPr lang="en-US" sz="2000" dirty="0"/>
              <a:t>, as an element of the travel product, are a major form of transportation. However, sea transport has developed its product portfolio further by offering passage on a cruise ship as an important element of the tourism product. </a:t>
            </a:r>
            <a:endParaRPr lang="en-US" sz="2000" dirty="0" smtClean="0"/>
          </a:p>
          <a:p>
            <a:pPr marL="342900" indent="-342900">
              <a:buClr>
                <a:srgbClr val="0070C0"/>
              </a:buClr>
              <a:buSzPct val="80000"/>
              <a:buFont typeface="Arial" panose="020B0604020202020204" pitchFamily="34" charset="0"/>
              <a:buChar char="►"/>
            </a:pPr>
            <a:r>
              <a:rPr lang="en-US" sz="2000" dirty="0" smtClean="0"/>
              <a:t>Cruises </a:t>
            </a:r>
            <a:r>
              <a:rPr lang="en-US" sz="2000" dirty="0"/>
              <a:t>have become increasingly popular over recent years, as they offer an all-inclusive holiday experience. The cruise-goer gets to relax in 5 star comfort, with everything under one roof, whilst seeing a variety of sights and experiencing a range of different cultures in a range of destinations. </a:t>
            </a:r>
            <a:endParaRPr lang="en-US" sz="2000" dirty="0" smtClean="0"/>
          </a:p>
          <a:p>
            <a:pPr marL="342900" indent="-342900">
              <a:buClr>
                <a:srgbClr val="0070C0"/>
              </a:buClr>
              <a:buSzPct val="80000"/>
              <a:buFont typeface="Arial" panose="020B0604020202020204" pitchFamily="34" charset="0"/>
              <a:buChar char="►"/>
            </a:pPr>
            <a:r>
              <a:rPr lang="en-US" sz="2000" dirty="0" smtClean="0"/>
              <a:t>The </a:t>
            </a:r>
            <a:r>
              <a:rPr lang="en-US" sz="2000" dirty="0"/>
              <a:t>cruise industry is the fastest growing segment of the travel industry - achieving more than 2,100 percent growth since 1970. The cruise industry’s growth is also reflected in its expanding passenger capacity. Nearly 40 new ships were built in the 1980s and nearly 80 new ships came onto the market in the 1990s. By the end of 2010, over 100 new ships had been introduced, with seven new vessels on the way for 2011</a:t>
            </a:r>
            <a:r>
              <a:rPr lang="en-US" sz="2000" dirty="0" smtClean="0"/>
              <a:t>.</a:t>
            </a:r>
            <a:endParaRPr lang="en-US" sz="2000" dirty="0"/>
          </a:p>
        </p:txBody>
      </p:sp>
    </p:spTree>
    <p:extLst>
      <p:ext uri="{BB962C8B-B14F-4D97-AF65-F5344CB8AC3E}">
        <p14:creationId xmlns:p14="http://schemas.microsoft.com/office/powerpoint/2010/main" val="153596063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52128"/>
            <a:ext cx="8712968" cy="2677656"/>
          </a:xfrm>
          <a:prstGeom prst="rect">
            <a:avLst/>
          </a:prstGeom>
        </p:spPr>
        <p:txBody>
          <a:bodyPr wrap="square">
            <a:spAutoFit/>
          </a:bodyPr>
          <a:lstStyle/>
          <a:p>
            <a:pPr>
              <a:buClr>
                <a:srgbClr val="0070C0"/>
              </a:buClr>
            </a:pPr>
            <a:r>
              <a:rPr lang="en-US" sz="2050" b="1" dirty="0">
                <a:solidFill>
                  <a:srgbClr val="C00000"/>
                </a:solidFill>
              </a:rPr>
              <a:t>Introduction</a:t>
            </a:r>
          </a:p>
          <a:p>
            <a:pPr marL="347663" indent="-347663">
              <a:buClr>
                <a:srgbClr val="0070C0"/>
              </a:buClr>
              <a:buSzPct val="80000"/>
              <a:buFont typeface="Arial" panose="020B0604020202020204" pitchFamily="34" charset="0"/>
              <a:buChar char="►"/>
            </a:pPr>
            <a:r>
              <a:rPr lang="en-US" sz="2050" dirty="0" smtClean="0"/>
              <a:t>You </a:t>
            </a:r>
            <a:r>
              <a:rPr lang="en-US" sz="2050" dirty="0"/>
              <a:t>will need to investigate in detail the product and service mix of a range of different providers across the different components of the industry. </a:t>
            </a:r>
            <a:endParaRPr lang="en-US" sz="2050" dirty="0" smtClean="0"/>
          </a:p>
          <a:p>
            <a:pPr marL="347663" indent="-347663">
              <a:buClr>
                <a:srgbClr val="0070C0"/>
              </a:buClr>
              <a:buSzPct val="80000"/>
              <a:buFont typeface="Arial" panose="020B0604020202020204" pitchFamily="34" charset="0"/>
              <a:buChar char="►"/>
            </a:pPr>
            <a:r>
              <a:rPr lang="en-US" sz="2050" dirty="0" smtClean="0"/>
              <a:t>You </a:t>
            </a:r>
            <a:r>
              <a:rPr lang="en-US" sz="2050" dirty="0"/>
              <a:t>will have an opportunity to look in detail at the breadth of ancillary services which providers in the industry offer, in addition to their main product or service, in order to increase business opportunities and to generate increased income. </a:t>
            </a:r>
            <a:endParaRPr lang="en-US" sz="205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131</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4000" dirty="0" smtClean="0"/>
              <a:t>4 – Products and Services</a:t>
            </a:r>
            <a:endParaRPr lang="en-GB" sz="4000" b="1" dirty="0" smtClean="0"/>
          </a:p>
        </p:txBody>
      </p:sp>
      <p:pic>
        <p:nvPicPr>
          <p:cNvPr id="2050" name="Picture 2" descr="Image result for travel and tourism products and servic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751512" y="3929176"/>
            <a:ext cx="4140968" cy="274018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44016" y="3737788"/>
            <a:ext cx="4572000" cy="2931572"/>
          </a:xfrm>
          <a:prstGeom prst="rect">
            <a:avLst/>
          </a:prstGeom>
        </p:spPr>
        <p:txBody>
          <a:bodyPr wrap="square">
            <a:spAutoFit/>
          </a:bodyPr>
          <a:lstStyle/>
          <a:p>
            <a:pPr marL="347663" indent="-347663">
              <a:buClr>
                <a:srgbClr val="0070C0"/>
              </a:buClr>
              <a:buSzPct val="80000"/>
              <a:buFont typeface="Arial" panose="020B0604020202020204" pitchFamily="34" charset="0"/>
              <a:buChar char="►"/>
            </a:pPr>
            <a:r>
              <a:rPr lang="en-US" sz="2050" dirty="0"/>
              <a:t>You also need to recognise the interrelationship between different products and services of the industry </a:t>
            </a:r>
            <a:r>
              <a:rPr lang="en-US" sz="2050" dirty="0" smtClean="0"/>
              <a:t>– e.g., </a:t>
            </a:r>
            <a:r>
              <a:rPr lang="en-US" sz="2050" dirty="0"/>
              <a:t>the way in which catering and accommodation providers work together with transport or attraction providers to enhance the customer s overall tourism experience.</a:t>
            </a:r>
          </a:p>
        </p:txBody>
      </p:sp>
    </p:spTree>
    <p:extLst>
      <p:ext uri="{BB962C8B-B14F-4D97-AF65-F5344CB8AC3E}">
        <p14:creationId xmlns:p14="http://schemas.microsoft.com/office/powerpoint/2010/main" val="493588104"/>
      </p:ext>
    </p:extLst>
  </p:cSld>
  <p:clrMapOvr>
    <a:masterClrMapping/>
  </p:clrMapOvr>
  <p:transition advClick="0"/>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171</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6509668" cy="5632311"/>
          </a:xfrm>
          <a:prstGeom prst="rect">
            <a:avLst/>
          </a:prstGeom>
        </p:spPr>
        <p:txBody>
          <a:bodyPr wrap="square">
            <a:spAutoFit/>
          </a:bodyPr>
          <a:lstStyle/>
          <a:p>
            <a:pPr>
              <a:buClr>
                <a:srgbClr val="0070C0"/>
              </a:buClr>
              <a:buSzPct val="80000"/>
            </a:pPr>
            <a:r>
              <a:rPr lang="en-US" sz="2000" b="1" dirty="0" smtClean="0">
                <a:solidFill>
                  <a:schemeClr val="accent2"/>
                </a:solidFill>
              </a:rPr>
              <a:t>Major </a:t>
            </a:r>
            <a:r>
              <a:rPr lang="en-US" sz="2000" b="1" dirty="0">
                <a:solidFill>
                  <a:schemeClr val="accent2"/>
                </a:solidFill>
              </a:rPr>
              <a:t>types of sea transport for tourism</a:t>
            </a:r>
          </a:p>
          <a:p>
            <a:pPr marL="342900" indent="-342900">
              <a:buClr>
                <a:srgbClr val="0070C0"/>
              </a:buClr>
              <a:buSzPct val="80000"/>
              <a:buFont typeface="Arial" panose="020B0604020202020204" pitchFamily="34" charset="0"/>
              <a:buChar char="►"/>
            </a:pPr>
            <a:r>
              <a:rPr lang="en-US" sz="2000" dirty="0" smtClean="0"/>
              <a:t>In </a:t>
            </a:r>
            <a:r>
              <a:rPr lang="en-US" sz="2000" dirty="0"/>
              <a:t>2010, the cruise market carried approximately 18.4 million passengers, a 6.9% increase over 2009. The cruise market is expected to reach 21.3 million passengers by the year 2013, with increasingly innovative cruise ships being offered. </a:t>
            </a:r>
            <a:endParaRPr lang="en-US" sz="2000" dirty="0" smtClean="0"/>
          </a:p>
          <a:p>
            <a:pPr marL="342900" indent="-342900">
              <a:buClr>
                <a:srgbClr val="0070C0"/>
              </a:buClr>
              <a:buSzPct val="80000"/>
              <a:buFont typeface="Arial" panose="020B0604020202020204" pitchFamily="34" charset="0"/>
              <a:buChar char="►"/>
            </a:pPr>
            <a:r>
              <a:rPr lang="en-US" sz="2000" dirty="0" smtClean="0"/>
              <a:t>Cruise </a:t>
            </a:r>
            <a:r>
              <a:rPr lang="en-US" sz="2000" dirty="0"/>
              <a:t>Market Watch, a trade organisation representing the cruise industry, estimates that 45% of the population of the Unitec States of America has taken a cruise at some time in their life, thus showing the scale of popularity of this industry.</a:t>
            </a:r>
          </a:p>
          <a:p>
            <a:pPr marL="342900" indent="-342900">
              <a:buClr>
                <a:srgbClr val="0070C0"/>
              </a:buClr>
              <a:buSzPct val="80000"/>
              <a:buFont typeface="Arial" panose="020B0604020202020204" pitchFamily="34" charset="0"/>
              <a:buChar char="►"/>
            </a:pPr>
            <a:r>
              <a:rPr lang="en-US" sz="2000" dirty="0"/>
              <a:t>There are several main cruise line companies which dominate the cruise market. These include Carnival Cruise Lines, Celebrity Cruise Lines, Costa </a:t>
            </a:r>
            <a:r>
              <a:rPr lang="en-US" sz="2000" dirty="0" smtClean="0"/>
              <a:t>Cruises, Royal </a:t>
            </a:r>
            <a:r>
              <a:rPr lang="en-US" sz="2000" dirty="0"/>
              <a:t>Caribbean, Holland America, Norwegian Cruise Line, Star Cruises and P&amp;O Princess. Popular cruise circuits include the Mediterranean, the Caribbean, the Baltic, the Far East and Australasia</a:t>
            </a:r>
            <a:r>
              <a:rPr lang="en-US" sz="2000" dirty="0" smtClean="0"/>
              <a:t>.</a:t>
            </a:r>
            <a:endParaRPr lang="en-US" sz="2000" dirty="0"/>
          </a:p>
        </p:txBody>
      </p:sp>
      <p:pic>
        <p:nvPicPr>
          <p:cNvPr id="123906" name="Picture 2" descr="Image result for nile crui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60232" y="1151062"/>
            <a:ext cx="2250976" cy="1053802"/>
          </a:xfrm>
          <a:prstGeom prst="rect">
            <a:avLst/>
          </a:prstGeom>
          <a:noFill/>
          <a:extLst>
            <a:ext uri="{909E8E84-426E-40DD-AFC4-6F175D3DCCD1}">
              <a14:hiddenFill xmlns:a14="http://schemas.microsoft.com/office/drawing/2010/main">
                <a:solidFill>
                  <a:srgbClr val="FFFFFF"/>
                </a:solidFill>
              </a14:hiddenFill>
            </a:ext>
          </a:extLst>
        </p:spPr>
      </p:pic>
      <p:pic>
        <p:nvPicPr>
          <p:cNvPr id="123908" name="Picture 4" descr="Image result for cruise rock climb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2" y="2276872"/>
            <a:ext cx="2279576" cy="1709682"/>
          </a:xfrm>
          <a:prstGeom prst="rect">
            <a:avLst/>
          </a:prstGeom>
          <a:noFill/>
          <a:extLst>
            <a:ext uri="{909E8E84-426E-40DD-AFC4-6F175D3DCCD1}">
              <a14:hiddenFill xmlns:a14="http://schemas.microsoft.com/office/drawing/2010/main">
                <a:solidFill>
                  <a:srgbClr val="FFFFFF"/>
                </a:solidFill>
              </a14:hiddenFill>
            </a:ext>
          </a:extLst>
        </p:spPr>
      </p:pic>
      <p:pic>
        <p:nvPicPr>
          <p:cNvPr id="123910" name="Picture 6" descr="Image result for cruise bowli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0232" y="4077072"/>
            <a:ext cx="2250976" cy="1267259"/>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8" descr="Image result for cruise facilities"/>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3914" name="Picture 10" descr="https://www.avidcruiser.com/wp-content/uploads/2013/06/rp_center_court_lg.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60232" y="5434850"/>
            <a:ext cx="2269436" cy="1276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251138"/>
      </p:ext>
    </p:extLst>
  </p:cSld>
  <p:clrMapOvr>
    <a:masterClrMapping/>
  </p:clrMapOvr>
  <p:transition advClick="0"/>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172</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5632311"/>
          </a:xfrm>
          <a:prstGeom prst="rect">
            <a:avLst/>
          </a:prstGeom>
        </p:spPr>
        <p:txBody>
          <a:bodyPr wrap="square">
            <a:spAutoFit/>
          </a:bodyPr>
          <a:lstStyle/>
          <a:p>
            <a:pPr>
              <a:buClr>
                <a:srgbClr val="0070C0"/>
              </a:buClr>
              <a:buSzPct val="80000"/>
            </a:pPr>
            <a:r>
              <a:rPr lang="en-US" sz="2000" b="1" dirty="0" smtClean="0">
                <a:solidFill>
                  <a:schemeClr val="accent2"/>
                </a:solidFill>
              </a:rPr>
              <a:t>Major </a:t>
            </a:r>
            <a:r>
              <a:rPr lang="en-US" sz="2000" b="1" dirty="0">
                <a:solidFill>
                  <a:schemeClr val="accent2"/>
                </a:solidFill>
              </a:rPr>
              <a:t>types of sea transport for tourism</a:t>
            </a:r>
          </a:p>
          <a:p>
            <a:pPr marL="342900" indent="-342900">
              <a:buClr>
                <a:srgbClr val="0070C0"/>
              </a:buClr>
              <a:buSzPct val="80000"/>
              <a:buFont typeface="Arial" panose="020B0604020202020204" pitchFamily="34" charset="0"/>
              <a:buChar char="►"/>
            </a:pPr>
            <a:r>
              <a:rPr lang="en-US" sz="2000" dirty="0" smtClean="0"/>
              <a:t>Traditionally</a:t>
            </a:r>
            <a:r>
              <a:rPr lang="en-US" sz="2000" dirty="0"/>
              <a:t>, cruising was considered an expensive form of holiday, enjoyed predominantly by those of retirement age. Over the years, however, cruise lines have expanded their itineraries to include more diverse ports of call and convenient embarkation port, including fly- cruise options. </a:t>
            </a:r>
            <a:endParaRPr lang="en-US" sz="2000" dirty="0" smtClean="0"/>
          </a:p>
          <a:p>
            <a:pPr marL="342900" indent="-342900">
              <a:buClr>
                <a:srgbClr val="0070C0"/>
              </a:buClr>
              <a:buSzPct val="80000"/>
              <a:buFont typeface="Arial" panose="020B0604020202020204" pitchFamily="34" charset="0"/>
              <a:buChar char="►"/>
            </a:pPr>
            <a:r>
              <a:rPr lang="en-US" sz="2000" dirty="0" smtClean="0"/>
              <a:t>They </a:t>
            </a:r>
            <a:r>
              <a:rPr lang="en-US" sz="2000" dirty="0"/>
              <a:t>have also introduced innovative onboard amenities and facilities. These include technological advances with cell phone access, Internet cafes and </a:t>
            </a:r>
            <a:r>
              <a:rPr lang="en-US" sz="2000" dirty="0" err="1"/>
              <a:t>Wi-fi</a:t>
            </a:r>
            <a:r>
              <a:rPr lang="en-US" sz="2000" dirty="0"/>
              <a:t> zones; the provision of extensive leisure facilities such as rock-climbing walls, bowling alleys, surfing pools; more luxurious accommodations including multi-room villas, multiple themed restaurants and expansive spas, health and fitness facilities that easily rival land-based options. </a:t>
            </a:r>
            <a:endParaRPr lang="en-US" sz="2000" dirty="0" smtClean="0"/>
          </a:p>
          <a:p>
            <a:pPr marL="342900" indent="-342900">
              <a:buClr>
                <a:srgbClr val="0070C0"/>
              </a:buClr>
              <a:buSzPct val="80000"/>
              <a:buFont typeface="Arial" panose="020B0604020202020204" pitchFamily="34" charset="0"/>
              <a:buChar char="►"/>
            </a:pPr>
            <a:r>
              <a:rPr lang="en-US" sz="2000" dirty="0" smtClean="0"/>
              <a:t>All </a:t>
            </a:r>
            <a:r>
              <a:rPr lang="en-US" sz="2000" dirty="0"/>
              <a:t>of these innovations have opened up the market to customers of all ages and budgets. Mass market tour operators now offer cruise packages; families with young children are catered by the Disney Cruise Line; ships can be small and intimate or large and friendly, with something for everybody.</a:t>
            </a:r>
          </a:p>
        </p:txBody>
      </p:sp>
    </p:spTree>
    <p:extLst>
      <p:ext uri="{BB962C8B-B14F-4D97-AF65-F5344CB8AC3E}">
        <p14:creationId xmlns:p14="http://schemas.microsoft.com/office/powerpoint/2010/main" val="1557187072"/>
      </p:ext>
    </p:extLst>
  </p:cSld>
  <p:clrMapOvr>
    <a:masterClrMapping/>
  </p:clrMapOvr>
  <p:transition advClick="0"/>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172</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1938992"/>
          </a:xfrm>
          <a:prstGeom prst="rect">
            <a:avLst/>
          </a:prstGeom>
        </p:spPr>
        <p:txBody>
          <a:bodyPr wrap="square">
            <a:spAutoFit/>
          </a:bodyPr>
          <a:lstStyle/>
          <a:p>
            <a:pPr>
              <a:buClr>
                <a:srgbClr val="0070C0"/>
              </a:buClr>
              <a:buSzPct val="80000"/>
            </a:pPr>
            <a:r>
              <a:rPr lang="en-US" sz="2000" b="1" dirty="0" smtClean="0">
                <a:solidFill>
                  <a:schemeClr val="accent2"/>
                </a:solidFill>
              </a:rPr>
              <a:t>Operating </a:t>
            </a:r>
            <a:r>
              <a:rPr lang="en-US" sz="2000" b="1" dirty="0">
                <a:solidFill>
                  <a:schemeClr val="accent2"/>
                </a:solidFill>
              </a:rPr>
              <a:t>economies of sea transport</a:t>
            </a:r>
          </a:p>
          <a:p>
            <a:pPr marL="342900" indent="-342900">
              <a:buClr>
                <a:srgbClr val="0070C0"/>
              </a:buClr>
              <a:buSzPct val="80000"/>
              <a:buFont typeface="Arial" panose="020B0604020202020204" pitchFamily="34" charset="0"/>
              <a:buChar char="►"/>
            </a:pPr>
            <a:r>
              <a:rPr lang="en-US" sz="2000" dirty="0"/>
              <a:t>The majority of ferry and cruise companies operate within the private sector. However, just as the government and other public sector bodies are involved in supporting the sustainability of the air transport industry there is also government and public sector involvement in the passenger shipping industry</a:t>
            </a:r>
            <a:r>
              <a:rPr lang="en-US" sz="2000" dirty="0" smtClean="0"/>
              <a:t>.</a:t>
            </a:r>
            <a:endParaRPr lang="en-US" sz="2000" dirty="0"/>
          </a:p>
        </p:txBody>
      </p:sp>
      <p:pic>
        <p:nvPicPr>
          <p:cNvPr id="128002" name="Picture 2" descr="Image result for growth in world passenger cruis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248218" y="3197139"/>
            <a:ext cx="4667368" cy="305529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3056096"/>
            <a:ext cx="4062864" cy="3477875"/>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000" dirty="0"/>
              <a:t>For example, according to the website ‘Cruise Industry Facts’, cruise passengers spend an average of US$ 97.26 at each Caribbean port of call; while the crew spends an average of nearly US$ 75 per visit. This is in accordance to a new study commissioned by the Florida-Caribbean Cruise Association within 29 destinations.</a:t>
            </a:r>
          </a:p>
        </p:txBody>
      </p:sp>
      <p:pic>
        <p:nvPicPr>
          <p:cNvPr id="7" name="Picture 2" descr="Image result for growth in world passenger cruis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067944" y="6189993"/>
            <a:ext cx="4835660" cy="491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9745353"/>
      </p:ext>
    </p:extLst>
  </p:cSld>
  <p:clrMapOvr>
    <a:masterClrMapping/>
  </p:clrMapOvr>
  <p:transition advClick="0"/>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172</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2246769"/>
          </a:xfrm>
          <a:prstGeom prst="rect">
            <a:avLst/>
          </a:prstGeom>
        </p:spPr>
        <p:txBody>
          <a:bodyPr wrap="square">
            <a:spAutoFit/>
          </a:bodyPr>
          <a:lstStyle/>
          <a:p>
            <a:pPr>
              <a:buClr>
                <a:srgbClr val="0070C0"/>
              </a:buClr>
              <a:buSzPct val="80000"/>
            </a:pPr>
            <a:r>
              <a:rPr lang="en-US" sz="2000" b="1" dirty="0" smtClean="0">
                <a:solidFill>
                  <a:schemeClr val="accent2"/>
                </a:solidFill>
              </a:rPr>
              <a:t>Operating </a:t>
            </a:r>
            <a:r>
              <a:rPr lang="en-US" sz="2000" b="1" dirty="0">
                <a:solidFill>
                  <a:schemeClr val="accent2"/>
                </a:solidFill>
              </a:rPr>
              <a:t>economies of sea transport</a:t>
            </a:r>
          </a:p>
          <a:p>
            <a:pPr marL="342900" indent="-342900">
              <a:buClr>
                <a:srgbClr val="0070C0"/>
              </a:buClr>
              <a:buSzPct val="80000"/>
              <a:buFont typeface="Arial" panose="020B0604020202020204" pitchFamily="34" charset="0"/>
              <a:buChar char="►"/>
            </a:pPr>
            <a:r>
              <a:rPr lang="en-US" sz="2000" dirty="0" smtClean="0"/>
              <a:t>Passengers </a:t>
            </a:r>
            <a:r>
              <a:rPr lang="en-US" sz="2000" dirty="0"/>
              <a:t>and crew spent US$ 2.3 billion in these 29 Caribbean ports during the 20.8 million onshore visits in May 2008 through April 2009 cruise year. This spending generated more than 56,200 jobs with paying US$ 723 million paid in wages across the region. The Eastern </a:t>
            </a:r>
            <a:r>
              <a:rPr lang="en-US" sz="2000" dirty="0" smtClean="0"/>
              <a:t>Caribbean in </a:t>
            </a:r>
            <a:r>
              <a:rPr lang="en-US" sz="2000" dirty="0"/>
              <a:t>general and the US Virgin Islands in particular topped </a:t>
            </a:r>
            <a:r>
              <a:rPr lang="en-US" sz="2000" dirty="0" smtClean="0"/>
              <a:t>the list for the highest amount of passenger spending.</a:t>
            </a:r>
          </a:p>
        </p:txBody>
      </p:sp>
      <p:pic>
        <p:nvPicPr>
          <p:cNvPr id="126978" name="Picture 2" descr="Image result for growth in world passenger cruis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9005" y="3440385"/>
            <a:ext cx="4943475" cy="32289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0564" y="3284984"/>
            <a:ext cx="3798441" cy="3477875"/>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000" dirty="0"/>
              <a:t>The passenger shipping industry plays an important role in the economy of the UK, both as an employer and a service provider to millions of people every year. Over 40 million UK passengers take ferry crossings each year, with 1.5 million UK residents taking a cruise. </a:t>
            </a:r>
          </a:p>
        </p:txBody>
      </p:sp>
    </p:spTree>
    <p:extLst>
      <p:ext uri="{BB962C8B-B14F-4D97-AF65-F5344CB8AC3E}">
        <p14:creationId xmlns:p14="http://schemas.microsoft.com/office/powerpoint/2010/main" val="3195140853"/>
      </p:ext>
    </p:extLst>
  </p:cSld>
  <p:clrMapOvr>
    <a:masterClrMapping/>
  </p:clrMapOvr>
  <p:transition advClick="0"/>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173</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4565452" cy="5509200"/>
          </a:xfrm>
          <a:prstGeom prst="rect">
            <a:avLst/>
          </a:prstGeom>
        </p:spPr>
        <p:txBody>
          <a:bodyPr wrap="square">
            <a:spAutoFit/>
          </a:bodyPr>
          <a:lstStyle/>
          <a:p>
            <a:pPr>
              <a:buClr>
                <a:srgbClr val="0070C0"/>
              </a:buClr>
              <a:buSzPct val="80000"/>
            </a:pPr>
            <a:r>
              <a:rPr lang="en-US" sz="2200" b="1" dirty="0" smtClean="0">
                <a:solidFill>
                  <a:schemeClr val="accent2"/>
                </a:solidFill>
              </a:rPr>
              <a:t>Operating </a:t>
            </a:r>
            <a:r>
              <a:rPr lang="en-US" sz="2200" b="1" dirty="0">
                <a:solidFill>
                  <a:schemeClr val="accent2"/>
                </a:solidFill>
              </a:rPr>
              <a:t>economies of sea transport</a:t>
            </a:r>
          </a:p>
          <a:p>
            <a:pPr marL="342900" indent="-342900">
              <a:buClr>
                <a:srgbClr val="0070C0"/>
              </a:buClr>
              <a:buSzPct val="80000"/>
              <a:buFont typeface="Arial" panose="020B0604020202020204" pitchFamily="34" charset="0"/>
              <a:buChar char="►"/>
            </a:pPr>
            <a:r>
              <a:rPr lang="en-US" sz="2200" dirty="0" smtClean="0"/>
              <a:t>The </a:t>
            </a:r>
            <a:r>
              <a:rPr lang="en-US" sz="2200" dirty="0"/>
              <a:t>European cruise industry continues to increase its share of the global cruise market with </a:t>
            </a:r>
            <a:r>
              <a:rPr lang="en-US" sz="2200" dirty="0" smtClean="0"/>
              <a:t>23.8m </a:t>
            </a:r>
            <a:r>
              <a:rPr lang="en-US" sz="2200" dirty="0"/>
              <a:t>passengers visiting a European port in 2009; </a:t>
            </a:r>
            <a:r>
              <a:rPr lang="en-US" sz="2200" dirty="0" smtClean="0"/>
              <a:t>4.8m </a:t>
            </a:r>
            <a:r>
              <a:rPr lang="en-US" sz="2200" dirty="0"/>
              <a:t>passengers joined their cruise in Europe in the same / year with the industry generating € </a:t>
            </a:r>
            <a:r>
              <a:rPr lang="en-US" sz="2200" dirty="0" smtClean="0"/>
              <a:t>34.1bn </a:t>
            </a:r>
            <a:r>
              <a:rPr lang="en-US" sz="2200" dirty="0"/>
              <a:t>of goods and services and providing almost 300,000 jobs.</a:t>
            </a:r>
          </a:p>
          <a:p>
            <a:pPr marL="342900" indent="-342900">
              <a:buClr>
                <a:srgbClr val="0070C0"/>
              </a:buClr>
              <a:buSzPct val="80000"/>
              <a:buFont typeface="Arial" panose="020B0604020202020204" pitchFamily="34" charset="0"/>
              <a:buChar char="►"/>
            </a:pPr>
            <a:r>
              <a:rPr lang="en-US" sz="2200" dirty="0"/>
              <a:t>In 2009, there were 187 cruise ships operating in Europe ranging in size from 3,600 passengers to less than 100.</a:t>
            </a:r>
          </a:p>
        </p:txBody>
      </p:sp>
      <p:sp>
        <p:nvSpPr>
          <p:cNvPr id="5" name="Rounded Rectangle 4"/>
          <p:cNvSpPr/>
          <p:nvPr/>
        </p:nvSpPr>
        <p:spPr>
          <a:xfrm>
            <a:off x="4860032" y="1142026"/>
            <a:ext cx="4032448" cy="5527334"/>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rgbClr val="C00000"/>
                </a:solidFill>
                <a:latin typeface="Arial" panose="020B0604020202020204" pitchFamily="34" charset="0"/>
                <a:cs typeface="Arial" panose="020B0604020202020204" pitchFamily="34" charset="0"/>
              </a:rPr>
              <a:t>Activity 4</a:t>
            </a:r>
            <a:endParaRPr lang="en-US" sz="2000" b="1" dirty="0">
              <a:solidFill>
                <a:srgbClr val="C00000"/>
              </a:solidFill>
              <a:latin typeface="Arial" panose="020B0604020202020204" pitchFamily="34" charset="0"/>
              <a:cs typeface="Arial" panose="020B0604020202020204" pitchFamily="34" charset="0"/>
            </a:endParaRPr>
          </a:p>
          <a:p>
            <a:pPr marL="342900" indent="-3429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Research </a:t>
            </a:r>
            <a:r>
              <a:rPr lang="en-US" sz="2000" dirty="0">
                <a:solidFill>
                  <a:schemeClr val="tx1"/>
                </a:solidFill>
                <a:latin typeface="Arial" panose="020B0604020202020204" pitchFamily="34" charset="0"/>
                <a:cs typeface="Arial" panose="020B0604020202020204" pitchFamily="34" charset="0"/>
              </a:rPr>
              <a:t>one international seaport. Find out:</a:t>
            </a:r>
          </a:p>
          <a:p>
            <a:pPr marL="628650" indent="-2286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what </a:t>
            </a:r>
            <a:r>
              <a:rPr lang="en-US" sz="2000" dirty="0">
                <a:solidFill>
                  <a:schemeClr val="tx1"/>
                </a:solidFill>
                <a:latin typeface="Arial" panose="020B0604020202020204" pitchFamily="34" charset="0"/>
                <a:cs typeface="Arial" panose="020B0604020202020204" pitchFamily="34" charset="0"/>
              </a:rPr>
              <a:t>its passenger capacity is;</a:t>
            </a:r>
          </a:p>
          <a:p>
            <a:pPr marL="628650" indent="-2286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how </a:t>
            </a:r>
            <a:r>
              <a:rPr lang="en-US" sz="2000" dirty="0">
                <a:solidFill>
                  <a:schemeClr val="tx1"/>
                </a:solidFill>
                <a:latin typeface="Arial" panose="020B0604020202020204" pitchFamily="34" charset="0"/>
                <a:cs typeface="Arial" panose="020B0604020202020204" pitchFamily="34" charset="0"/>
              </a:rPr>
              <a:t>many vessels it can cater for;</a:t>
            </a:r>
          </a:p>
          <a:p>
            <a:pPr marL="628650" indent="-2286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what </a:t>
            </a:r>
            <a:r>
              <a:rPr lang="en-US" sz="2000" dirty="0">
                <a:solidFill>
                  <a:schemeClr val="tx1"/>
                </a:solidFill>
                <a:latin typeface="Arial" panose="020B0604020202020204" pitchFamily="34" charset="0"/>
                <a:cs typeface="Arial" panose="020B0604020202020204" pitchFamily="34" charset="0"/>
              </a:rPr>
              <a:t>facilities and amenities are on offer.</a:t>
            </a:r>
          </a:p>
          <a:p>
            <a:pPr marL="342900" indent="-342900">
              <a:buFont typeface="+mj-lt"/>
              <a:buAutoNum type="arabicPeriod" startAt="2"/>
            </a:pPr>
            <a:r>
              <a:rPr lang="en-US" sz="2000" dirty="0" smtClean="0">
                <a:solidFill>
                  <a:schemeClr val="tx1"/>
                </a:solidFill>
                <a:latin typeface="Arial" panose="020B0604020202020204" pitchFamily="34" charset="0"/>
                <a:cs typeface="Arial" panose="020B0604020202020204" pitchFamily="34" charset="0"/>
              </a:rPr>
              <a:t>Research </a:t>
            </a:r>
            <a:r>
              <a:rPr lang="en-US" sz="2000" dirty="0">
                <a:solidFill>
                  <a:schemeClr val="tx1"/>
                </a:solidFill>
                <a:latin typeface="Arial" panose="020B0604020202020204" pitchFamily="34" charset="0"/>
                <a:cs typeface="Arial" panose="020B0604020202020204" pitchFamily="34" charset="0"/>
              </a:rPr>
              <a:t>one cruise line. Find out:</a:t>
            </a:r>
          </a:p>
          <a:p>
            <a:pPr marL="628650" indent="-2286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how </a:t>
            </a:r>
            <a:r>
              <a:rPr lang="en-US" sz="2000" dirty="0">
                <a:solidFill>
                  <a:schemeClr val="tx1"/>
                </a:solidFill>
                <a:latin typeface="Arial" panose="020B0604020202020204" pitchFamily="34" charset="0"/>
                <a:cs typeface="Arial" panose="020B0604020202020204" pitchFamily="34" charset="0"/>
              </a:rPr>
              <a:t>many ships it has;</a:t>
            </a:r>
          </a:p>
          <a:p>
            <a:pPr marL="628650" indent="-2286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which </a:t>
            </a:r>
            <a:r>
              <a:rPr lang="en-US" sz="2000" dirty="0">
                <a:solidFill>
                  <a:schemeClr val="tx1"/>
                </a:solidFill>
                <a:latin typeface="Arial" panose="020B0604020202020204" pitchFamily="34" charset="0"/>
                <a:cs typeface="Arial" panose="020B0604020202020204" pitchFamily="34" charset="0"/>
              </a:rPr>
              <a:t>destinations it serves;</a:t>
            </a:r>
          </a:p>
          <a:p>
            <a:pPr marL="628650" indent="-2286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how </a:t>
            </a:r>
            <a:r>
              <a:rPr lang="en-US" sz="2000" dirty="0">
                <a:solidFill>
                  <a:schemeClr val="tx1"/>
                </a:solidFill>
                <a:latin typeface="Arial" panose="020B0604020202020204" pitchFamily="34" charset="0"/>
                <a:cs typeface="Arial" panose="020B0604020202020204" pitchFamily="34" charset="0"/>
              </a:rPr>
              <a:t>many passengers it caters for;</a:t>
            </a:r>
          </a:p>
          <a:p>
            <a:pPr marL="628650" indent="-2286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the </a:t>
            </a:r>
            <a:r>
              <a:rPr lang="en-US" sz="2000" dirty="0">
                <a:solidFill>
                  <a:schemeClr val="tx1"/>
                </a:solidFill>
                <a:latin typeface="Arial" panose="020B0604020202020204" pitchFamily="34" charset="0"/>
                <a:cs typeface="Arial" panose="020B0604020202020204" pitchFamily="34" charset="0"/>
              </a:rPr>
              <a:t>products and services it offers.</a:t>
            </a:r>
          </a:p>
        </p:txBody>
      </p:sp>
      <p:sp>
        <p:nvSpPr>
          <p:cNvPr id="6" name="Oval 5"/>
          <p:cNvSpPr/>
          <p:nvPr/>
        </p:nvSpPr>
        <p:spPr>
          <a:xfrm rot="2089674">
            <a:off x="8637216" y="997753"/>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7" name="Picture 6"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161209" y="2909822"/>
            <a:ext cx="1008043" cy="75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026851"/>
      </p:ext>
    </p:extLst>
  </p:cSld>
  <p:clrMapOvr>
    <a:masterClrMapping/>
  </p:clrMapOvr>
  <p:transition advClick="0"/>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173</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3989388" cy="4524315"/>
          </a:xfrm>
          <a:prstGeom prst="rect">
            <a:avLst/>
          </a:prstGeom>
        </p:spPr>
        <p:txBody>
          <a:bodyPr wrap="square">
            <a:spAutoFit/>
          </a:bodyPr>
          <a:lstStyle/>
          <a:p>
            <a:pPr>
              <a:buClr>
                <a:srgbClr val="0070C0"/>
              </a:buClr>
              <a:buSzPct val="80000"/>
            </a:pPr>
            <a:r>
              <a:rPr lang="en-US" sz="2400" b="1" dirty="0" smtClean="0">
                <a:solidFill>
                  <a:schemeClr val="accent2"/>
                </a:solidFill>
              </a:rPr>
              <a:t>Rail </a:t>
            </a:r>
            <a:r>
              <a:rPr lang="en-US" sz="2400" b="1" dirty="0">
                <a:solidFill>
                  <a:schemeClr val="accent2"/>
                </a:solidFill>
              </a:rPr>
              <a:t>and road transport</a:t>
            </a:r>
          </a:p>
          <a:p>
            <a:pPr marL="342900" indent="-342900">
              <a:buClr>
                <a:srgbClr val="0070C0"/>
              </a:buClr>
              <a:buSzPct val="80000"/>
              <a:buFont typeface="Arial" panose="020B0604020202020204" pitchFamily="34" charset="0"/>
              <a:buChar char="►"/>
            </a:pPr>
            <a:r>
              <a:rPr lang="en-US" sz="2400" dirty="0"/>
              <a:t>Road and rail networks also support the travel industry with a wide range of products and services, both in transporting tourists from place to place and in offering a portfolio of tourism products and services in their own right</a:t>
            </a:r>
            <a:r>
              <a:rPr lang="en-US" sz="2400" dirty="0" smtClean="0"/>
              <a:t>.</a:t>
            </a:r>
            <a:endParaRPr lang="en-US" sz="2400" dirty="0"/>
          </a:p>
        </p:txBody>
      </p:sp>
      <p:pic>
        <p:nvPicPr>
          <p:cNvPr id="130050" name="Picture 2" descr="Image result for india rail networ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9952" y="1186880"/>
            <a:ext cx="4777757" cy="5243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9050741"/>
      </p:ext>
    </p:extLst>
  </p:cSld>
  <p:clrMapOvr>
    <a:masterClrMapping/>
  </p:clrMapOvr>
  <p:transition advClick="0"/>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173</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5933604" cy="5509200"/>
          </a:xfrm>
          <a:prstGeom prst="rect">
            <a:avLst/>
          </a:prstGeom>
        </p:spPr>
        <p:txBody>
          <a:bodyPr wrap="square">
            <a:spAutoFit/>
          </a:bodyPr>
          <a:lstStyle/>
          <a:p>
            <a:pPr>
              <a:buClr>
                <a:srgbClr val="0070C0"/>
              </a:buClr>
              <a:buSzPct val="80000"/>
            </a:pPr>
            <a:r>
              <a:rPr lang="en-US" sz="2200" b="1" dirty="0" smtClean="0">
                <a:solidFill>
                  <a:schemeClr val="accent2"/>
                </a:solidFill>
              </a:rPr>
              <a:t>Major </a:t>
            </a:r>
            <a:r>
              <a:rPr lang="en-US" sz="2200" b="1" dirty="0">
                <a:solidFill>
                  <a:schemeClr val="accent2"/>
                </a:solidFill>
              </a:rPr>
              <a:t>international tourist networks</a:t>
            </a:r>
          </a:p>
          <a:p>
            <a:pPr marL="342900" indent="-342900">
              <a:buClr>
                <a:srgbClr val="0070C0"/>
              </a:buClr>
              <a:buSzPct val="80000"/>
              <a:buFont typeface="Arial" panose="020B0604020202020204" pitchFamily="34" charset="0"/>
              <a:buChar char="►"/>
            </a:pPr>
            <a:r>
              <a:rPr lang="en-US" sz="2200" dirty="0"/>
              <a:t>We have already discussed the importance of road and rail infrastructure earlier in this unit. Let us now concentrate on the importance of these networks as part of the industry itself. </a:t>
            </a:r>
            <a:endParaRPr lang="en-US" sz="2200" dirty="0" smtClean="0"/>
          </a:p>
          <a:p>
            <a:pPr marL="342900" indent="-342900">
              <a:buClr>
                <a:srgbClr val="0070C0"/>
              </a:buClr>
              <a:buSzPct val="80000"/>
              <a:buFont typeface="Arial" panose="020B0604020202020204" pitchFamily="34" charset="0"/>
              <a:buChar char="►"/>
            </a:pPr>
            <a:r>
              <a:rPr lang="en-US" sz="2200" dirty="0" smtClean="0"/>
              <a:t>It </a:t>
            </a:r>
            <a:r>
              <a:rPr lang="en-US" sz="2200" dirty="0"/>
              <a:t>would be impossible to cover every major road network around the world, but you need to be aware of routes that connect major destinations such as the ferry port in Dover to the rest of France, for example. </a:t>
            </a:r>
            <a:endParaRPr lang="en-US" sz="2200" dirty="0" smtClean="0"/>
          </a:p>
          <a:p>
            <a:pPr marL="342900" indent="-342900">
              <a:buClr>
                <a:srgbClr val="0070C0"/>
              </a:buClr>
              <a:buSzPct val="80000"/>
              <a:buFont typeface="Arial" panose="020B0604020202020204" pitchFamily="34" charset="0"/>
              <a:buChar char="►"/>
            </a:pPr>
            <a:r>
              <a:rPr lang="en-US" sz="2200" dirty="0" smtClean="0"/>
              <a:t>There </a:t>
            </a:r>
            <a:r>
              <a:rPr lang="en-US" sz="2200" dirty="0"/>
              <a:t>is no expectation that you name specific roadways but you need to be familiar with road transport as a segment of the travel industry. Let’s start with the importance of motor transport in tourism</a:t>
            </a:r>
            <a:r>
              <a:rPr lang="en-US" sz="2200" dirty="0" smtClean="0"/>
              <a:t>.</a:t>
            </a:r>
            <a:endParaRPr lang="en-US" sz="2200" dirty="0"/>
          </a:p>
        </p:txBody>
      </p:sp>
      <p:pic>
        <p:nvPicPr>
          <p:cNvPr id="129026" name="Picture 2" descr="Image result for dover port road syste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168" y="1124744"/>
            <a:ext cx="2808312" cy="2367121"/>
          </a:xfrm>
          <a:prstGeom prst="rect">
            <a:avLst/>
          </a:prstGeom>
          <a:noFill/>
          <a:extLst>
            <a:ext uri="{909E8E84-426E-40DD-AFC4-6F175D3DCCD1}">
              <a14:hiddenFill xmlns:a14="http://schemas.microsoft.com/office/drawing/2010/main">
                <a:solidFill>
                  <a:srgbClr val="FFFFFF"/>
                </a:solidFill>
              </a14:hiddenFill>
            </a:ext>
          </a:extLst>
        </p:spPr>
      </p:pic>
      <p:pic>
        <p:nvPicPr>
          <p:cNvPr id="129032" name="Picture 8" descr="Image result for port queue delay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4168" y="3568115"/>
            <a:ext cx="2808312" cy="1901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9361785"/>
      </p:ext>
    </p:extLst>
  </p:cSld>
  <p:clrMapOvr>
    <a:masterClrMapping/>
  </p:clrMapOvr>
  <p:transition advClick="0"/>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173</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3477875"/>
          </a:xfrm>
          <a:prstGeom prst="rect">
            <a:avLst/>
          </a:prstGeom>
        </p:spPr>
        <p:txBody>
          <a:bodyPr wrap="square">
            <a:spAutoFit/>
          </a:bodyPr>
          <a:lstStyle/>
          <a:p>
            <a:pPr>
              <a:buClr>
                <a:srgbClr val="0070C0"/>
              </a:buClr>
              <a:buSzPct val="80000"/>
            </a:pPr>
            <a:r>
              <a:rPr lang="en-US" sz="2000" b="1" dirty="0" smtClean="0">
                <a:solidFill>
                  <a:schemeClr val="accent2"/>
                </a:solidFill>
              </a:rPr>
              <a:t>Car </a:t>
            </a:r>
            <a:r>
              <a:rPr lang="en-US" sz="2000" b="1" dirty="0">
                <a:solidFill>
                  <a:schemeClr val="accent2"/>
                </a:solidFill>
              </a:rPr>
              <a:t>travel</a:t>
            </a:r>
          </a:p>
          <a:p>
            <a:pPr marL="342900" indent="-342900">
              <a:buClr>
                <a:srgbClr val="0070C0"/>
              </a:buClr>
              <a:buSzPct val="80000"/>
              <a:buFont typeface="Arial" panose="020B0604020202020204" pitchFamily="34" charset="0"/>
              <a:buChar char="►"/>
            </a:pPr>
            <a:r>
              <a:rPr lang="en-US" sz="2000" dirty="0"/>
              <a:t>Car travel is the worlds dominant form of transport for tourism purposes, especially within domestic tourism. High levels of car ownership in densely populated areas such as the US and Europe mean that more people use their car for tourism purposes - driving for short breaks, day trips etc. </a:t>
            </a:r>
            <a:endParaRPr lang="en-US" sz="2000" dirty="0" smtClean="0"/>
          </a:p>
          <a:p>
            <a:pPr marL="342900" indent="-342900">
              <a:buClr>
                <a:srgbClr val="0070C0"/>
              </a:buClr>
              <a:buSzPct val="80000"/>
              <a:buFont typeface="Arial" panose="020B0604020202020204" pitchFamily="34" charset="0"/>
              <a:buChar char="►"/>
            </a:pPr>
            <a:r>
              <a:rPr lang="en-US" sz="2000" dirty="0" smtClean="0"/>
              <a:t>Car </a:t>
            </a:r>
            <a:r>
              <a:rPr lang="en-US" sz="2000" dirty="0"/>
              <a:t>travel offers more flexibility and convenience than many other forms of transport as it allows door-to-door transport and is considered beneficial for the privacy it offers to travellers. </a:t>
            </a:r>
            <a:endParaRPr lang="en-US" sz="2000" dirty="0" smtClean="0"/>
          </a:p>
          <a:p>
            <a:pPr marL="342900" indent="-342900">
              <a:buClr>
                <a:srgbClr val="0070C0"/>
              </a:buClr>
              <a:buSzPct val="80000"/>
              <a:buFont typeface="Arial" panose="020B0604020202020204" pitchFamily="34" charset="0"/>
              <a:buChar char="►"/>
            </a:pPr>
            <a:r>
              <a:rPr lang="en-US" sz="2000" dirty="0" smtClean="0"/>
              <a:t>However</a:t>
            </a:r>
            <a:r>
              <a:rPr lang="en-US" sz="2000" dirty="0"/>
              <a:t>, there is the rising cost of fuel to consider as well as the environmental impacts that car travel brings</a:t>
            </a:r>
            <a:r>
              <a:rPr lang="en-US" sz="2000" dirty="0" smtClean="0"/>
              <a:t>.</a:t>
            </a:r>
            <a:endParaRPr lang="en-US" sz="2000" dirty="0"/>
          </a:p>
        </p:txBody>
      </p:sp>
      <p:pic>
        <p:nvPicPr>
          <p:cNvPr id="132098" name="Picture 2" descr="Image result for winnebag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1" y="4509120"/>
            <a:ext cx="3893205" cy="2134983"/>
          </a:xfrm>
          <a:prstGeom prst="rect">
            <a:avLst/>
          </a:prstGeom>
          <a:noFill/>
          <a:extLst>
            <a:ext uri="{909E8E84-426E-40DD-AFC4-6F175D3DCCD1}">
              <a14:hiddenFill xmlns:a14="http://schemas.microsoft.com/office/drawing/2010/main">
                <a:solidFill>
                  <a:srgbClr val="FFFFFF"/>
                </a:solidFill>
              </a14:hiddenFill>
            </a:ext>
          </a:extLst>
        </p:spPr>
      </p:pic>
      <p:pic>
        <p:nvPicPr>
          <p:cNvPr id="132100" name="Picture 4" descr="Image result for winnebago"/>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432276" y="4509120"/>
            <a:ext cx="3475806" cy="2134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2772225"/>
      </p:ext>
    </p:extLst>
  </p:cSld>
  <p:clrMapOvr>
    <a:masterClrMapping/>
  </p:clrMapOvr>
  <p:transition advClick="0"/>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173</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5789588" cy="5716950"/>
          </a:xfrm>
          <a:prstGeom prst="rect">
            <a:avLst/>
          </a:prstGeom>
        </p:spPr>
        <p:txBody>
          <a:bodyPr wrap="square">
            <a:spAutoFit/>
          </a:bodyPr>
          <a:lstStyle/>
          <a:p>
            <a:pPr>
              <a:buClr>
                <a:srgbClr val="0070C0"/>
              </a:buClr>
              <a:buSzPct val="80000"/>
            </a:pPr>
            <a:r>
              <a:rPr lang="en-US" sz="2150" b="1" dirty="0" smtClean="0">
                <a:solidFill>
                  <a:schemeClr val="accent2"/>
                </a:solidFill>
              </a:rPr>
              <a:t>Car </a:t>
            </a:r>
            <a:r>
              <a:rPr lang="en-US" sz="2150" b="1" dirty="0">
                <a:solidFill>
                  <a:schemeClr val="accent2"/>
                </a:solidFill>
              </a:rPr>
              <a:t>travel</a:t>
            </a:r>
          </a:p>
          <a:p>
            <a:pPr marL="342900" indent="-342900">
              <a:buClr>
                <a:srgbClr val="0070C0"/>
              </a:buClr>
              <a:buSzPct val="80000"/>
              <a:buFont typeface="Arial" panose="020B0604020202020204" pitchFamily="34" charset="0"/>
              <a:buChar char="►"/>
            </a:pPr>
            <a:r>
              <a:rPr lang="en-US" sz="2150" dirty="0" smtClean="0"/>
              <a:t>Travellers </a:t>
            </a:r>
            <a:r>
              <a:rPr lang="en-US" sz="2150" dirty="0"/>
              <a:t>also often look for car rental once they have arrived in a destination as a means of travelling, particularly on longer vacations.</a:t>
            </a:r>
          </a:p>
          <a:p>
            <a:pPr marL="342900" indent="-342900">
              <a:buClr>
                <a:srgbClr val="0070C0"/>
              </a:buClr>
              <a:buSzPct val="80000"/>
              <a:buFont typeface="Arial" panose="020B0604020202020204" pitchFamily="34" charset="0"/>
              <a:buChar char="►"/>
            </a:pPr>
            <a:r>
              <a:rPr lang="en-US" sz="2150" dirty="0" smtClean="0"/>
              <a:t>The </a:t>
            </a:r>
            <a:r>
              <a:rPr lang="en-US" sz="2150" dirty="0"/>
              <a:t>travel industry offers </a:t>
            </a:r>
            <a:r>
              <a:rPr lang="en-US" sz="2150" b="1" dirty="0">
                <a:solidFill>
                  <a:srgbClr val="FF0000"/>
                </a:solidFill>
              </a:rPr>
              <a:t>fly-drive packages </a:t>
            </a:r>
            <a:r>
              <a:rPr lang="en-US" sz="2150" dirty="0"/>
              <a:t>and car hire as an important ancillary tourism product. A fly-drive package is where a traveller flies into a destination, picks up a car and drives around the area/region staying at different places along the way. </a:t>
            </a:r>
            <a:endParaRPr lang="en-US" sz="2150" dirty="0" smtClean="0"/>
          </a:p>
          <a:p>
            <a:pPr marL="342900" indent="-342900">
              <a:buClr>
                <a:srgbClr val="0070C0"/>
              </a:buClr>
              <a:buSzPct val="80000"/>
              <a:buFont typeface="Arial" panose="020B0604020202020204" pitchFamily="34" charset="0"/>
              <a:buChar char="►"/>
            </a:pPr>
            <a:r>
              <a:rPr lang="en-US" sz="2150" dirty="0" smtClean="0"/>
              <a:t>At </a:t>
            </a:r>
            <a:r>
              <a:rPr lang="en-US" sz="2150" dirty="0"/>
              <a:t>the end of the holiday, the tourist eventually returns to the airport, drops the car off and flies home. Fly-drives are also known as self drive holidays, road trip holidays or multi-centre holidays.</a:t>
            </a:r>
          </a:p>
        </p:txBody>
      </p:sp>
      <p:pic>
        <p:nvPicPr>
          <p:cNvPr id="131074" name="Picture 2" descr="Image result for fly drive pack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56176" y="1154138"/>
            <a:ext cx="2784698" cy="3301525"/>
          </a:xfrm>
          <a:prstGeom prst="rect">
            <a:avLst/>
          </a:prstGeom>
          <a:noFill/>
          <a:extLst>
            <a:ext uri="{909E8E84-426E-40DD-AFC4-6F175D3DCCD1}">
              <a14:hiddenFill xmlns:a14="http://schemas.microsoft.com/office/drawing/2010/main">
                <a:solidFill>
                  <a:srgbClr val="FFFFFF"/>
                </a:solidFill>
              </a14:hiddenFill>
            </a:ext>
          </a:extLst>
        </p:spPr>
      </p:pic>
      <p:pic>
        <p:nvPicPr>
          <p:cNvPr id="131076" name="Picture 4" descr="Image result for fly drive pack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4557064"/>
            <a:ext cx="2784698" cy="2112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020423"/>
      </p:ext>
    </p:extLst>
  </p:cSld>
  <p:clrMapOvr>
    <a:masterClrMapping/>
  </p:clrMapOvr>
  <p:transition advClick="0"/>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174</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4565452" cy="5716950"/>
          </a:xfrm>
          <a:prstGeom prst="rect">
            <a:avLst/>
          </a:prstGeom>
        </p:spPr>
        <p:txBody>
          <a:bodyPr wrap="square">
            <a:spAutoFit/>
          </a:bodyPr>
          <a:lstStyle/>
          <a:p>
            <a:pPr>
              <a:buClr>
                <a:srgbClr val="0070C0"/>
              </a:buClr>
              <a:buSzPct val="80000"/>
            </a:pPr>
            <a:r>
              <a:rPr lang="en-US" sz="2150" b="1" dirty="0" smtClean="0">
                <a:solidFill>
                  <a:schemeClr val="accent2"/>
                </a:solidFill>
              </a:rPr>
              <a:t>Car </a:t>
            </a:r>
            <a:r>
              <a:rPr lang="en-US" sz="2150" b="1" dirty="0">
                <a:solidFill>
                  <a:schemeClr val="accent2"/>
                </a:solidFill>
              </a:rPr>
              <a:t>travel</a:t>
            </a:r>
          </a:p>
          <a:p>
            <a:pPr marL="342900" indent="-342900">
              <a:buClr>
                <a:srgbClr val="0070C0"/>
              </a:buClr>
              <a:buSzPct val="80000"/>
              <a:buFont typeface="Arial" panose="020B0604020202020204" pitchFamily="34" charset="0"/>
              <a:buChar char="►"/>
            </a:pPr>
            <a:r>
              <a:rPr lang="en-US" sz="2150" dirty="0"/>
              <a:t>Coach travel is also important to the travel and tourism industry. Many tour operators offer packages to destinations with coach travel forming an integral part of the vacation. </a:t>
            </a:r>
            <a:endParaRPr lang="en-US" sz="2150" dirty="0" smtClean="0"/>
          </a:p>
          <a:p>
            <a:pPr marL="342900" indent="-342900">
              <a:buClr>
                <a:srgbClr val="0070C0"/>
              </a:buClr>
              <a:buSzPct val="80000"/>
              <a:buFont typeface="Arial" panose="020B0604020202020204" pitchFamily="34" charset="0"/>
              <a:buChar char="►"/>
            </a:pPr>
            <a:r>
              <a:rPr lang="en-US" sz="2150" dirty="0" smtClean="0"/>
              <a:t>These </a:t>
            </a:r>
            <a:r>
              <a:rPr lang="en-US" sz="2150" dirty="0"/>
              <a:t>types of holidays are often popular with the grey market - seniors often prefer the leisurely pace of a holiday by coach.</a:t>
            </a:r>
          </a:p>
          <a:p>
            <a:pPr marL="342900" indent="-342900">
              <a:buClr>
                <a:srgbClr val="0070C0"/>
              </a:buClr>
              <a:buSzPct val="80000"/>
              <a:buFont typeface="Arial" panose="020B0604020202020204" pitchFamily="34" charset="0"/>
              <a:buChar char="►"/>
            </a:pPr>
            <a:r>
              <a:rPr lang="en-US" sz="2150" dirty="0" smtClean="0"/>
              <a:t>Right is </a:t>
            </a:r>
            <a:r>
              <a:rPr lang="en-US" sz="2150" dirty="0"/>
              <a:t>an example of a domestic coach holiday to London that was promoted as ‘once in a lifetime’ opportunity due to the recently held royal wedding.</a:t>
            </a:r>
          </a:p>
        </p:txBody>
      </p:sp>
      <p:pic>
        <p:nvPicPr>
          <p:cNvPr id="3" name="Picture 2"/>
          <p:cNvPicPr>
            <a:picLocks noChangeAspect="1"/>
          </p:cNvPicPr>
          <p:nvPr/>
        </p:nvPicPr>
        <p:blipFill>
          <a:blip r:embed="rId4" cstate="print">
            <a:lum bright="6000" contrast="23000"/>
            <a:extLst>
              <a:ext uri="{28A0092B-C50C-407E-A947-70E740481C1C}">
                <a14:useLocalDpi xmlns:a14="http://schemas.microsoft.com/office/drawing/2010/main" val="0"/>
              </a:ext>
            </a:extLst>
          </a:blip>
          <a:stretch>
            <a:fillRect/>
          </a:stretch>
        </p:blipFill>
        <p:spPr>
          <a:xfrm>
            <a:off x="4716016" y="1179512"/>
            <a:ext cx="4176464" cy="5417840"/>
          </a:xfrm>
          <a:prstGeom prst="rect">
            <a:avLst/>
          </a:prstGeom>
        </p:spPr>
      </p:pic>
    </p:spTree>
    <p:extLst>
      <p:ext uri="{BB962C8B-B14F-4D97-AF65-F5344CB8AC3E}">
        <p14:creationId xmlns:p14="http://schemas.microsoft.com/office/powerpoint/2010/main" val="5192344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698557" cy="5632311"/>
          </a:xfrm>
          <a:prstGeom prst="rect">
            <a:avLst/>
          </a:prstGeom>
        </p:spPr>
        <p:txBody>
          <a:bodyPr wrap="square">
            <a:spAutoFit/>
          </a:bodyPr>
          <a:lstStyle/>
          <a:p>
            <a:pPr>
              <a:buClr>
                <a:srgbClr val="0070C0"/>
              </a:buClr>
            </a:pPr>
            <a:r>
              <a:rPr lang="en-US" sz="2000" b="1" dirty="0">
                <a:solidFill>
                  <a:srgbClr val="C00000"/>
                </a:solidFill>
              </a:rPr>
              <a:t>Introduction</a:t>
            </a:r>
          </a:p>
          <a:p>
            <a:pPr marL="347663" indent="-347663">
              <a:buClr>
                <a:srgbClr val="0070C0"/>
              </a:buClr>
              <a:buSzPct val="80000"/>
              <a:buFont typeface="Arial" panose="020B0604020202020204" pitchFamily="34" charset="0"/>
              <a:buChar char="►"/>
            </a:pPr>
            <a:r>
              <a:rPr lang="en-US" sz="2000" dirty="0" smtClean="0"/>
              <a:t>This </a:t>
            </a:r>
            <a:r>
              <a:rPr lang="en-US" sz="2000" dirty="0"/>
              <a:t>unit is also an opportunity to explore the different roles played by tour operators and travel agencies in creating and selling a package holiday to the customer. </a:t>
            </a:r>
            <a:endParaRPr lang="en-US" sz="2000" dirty="0" smtClean="0"/>
          </a:p>
          <a:p>
            <a:pPr marL="347663" indent="-347663">
              <a:buClr>
                <a:srgbClr val="0070C0"/>
              </a:buClr>
              <a:buSzPct val="80000"/>
              <a:buFont typeface="Arial" panose="020B0604020202020204" pitchFamily="34" charset="0"/>
              <a:buChar char="►"/>
            </a:pPr>
            <a:r>
              <a:rPr lang="en-US" sz="2000" dirty="0" smtClean="0"/>
              <a:t>You </a:t>
            </a:r>
            <a:r>
              <a:rPr lang="en-US" sz="2000" dirty="0"/>
              <a:t>will learn the differences between the ‘wholesale’ function of a tour operator and the ‘retail’ function of the travel agent.</a:t>
            </a:r>
          </a:p>
          <a:p>
            <a:pPr marL="347663" indent="-347663">
              <a:buClr>
                <a:srgbClr val="0070C0"/>
              </a:buClr>
              <a:buSzPct val="80000"/>
              <a:buFont typeface="Arial" panose="020B0604020202020204" pitchFamily="34" charset="0"/>
              <a:buChar char="►"/>
            </a:pPr>
            <a:r>
              <a:rPr lang="en-US" sz="2000" dirty="0"/>
              <a:t>This unit will also enable you to consider the less obvious aspects of travel and tourism provision - i.e. the support facilities that exist within tourism destinations and how these are managed and maintained, including features of the built </a:t>
            </a:r>
            <a:r>
              <a:rPr lang="en-US" sz="2000" dirty="0" smtClean="0"/>
              <a:t/>
            </a:r>
            <a:br>
              <a:rPr lang="en-US" sz="2000" dirty="0" smtClean="0"/>
            </a:br>
            <a:r>
              <a:rPr lang="en-US" sz="2000" dirty="0" smtClean="0"/>
              <a:t>environment</a:t>
            </a:r>
            <a:r>
              <a:rPr lang="en-US" sz="2000" dirty="0"/>
              <a:t>, accommodation </a:t>
            </a:r>
            <a:r>
              <a:rPr lang="en-US" sz="2000" dirty="0" smtClean="0"/>
              <a:t/>
            </a:r>
            <a:br>
              <a:rPr lang="en-US" sz="2000" dirty="0" smtClean="0"/>
            </a:br>
            <a:r>
              <a:rPr lang="en-US" sz="2000" dirty="0" smtClean="0"/>
              <a:t>provision </a:t>
            </a:r>
            <a:r>
              <a:rPr lang="en-US" sz="2000" dirty="0"/>
              <a:t>and local transport </a:t>
            </a:r>
            <a:r>
              <a:rPr lang="en-US" sz="2000" dirty="0" smtClean="0"/>
              <a:t/>
            </a:r>
            <a:br>
              <a:rPr lang="en-US" sz="2000" dirty="0" smtClean="0"/>
            </a:br>
            <a:r>
              <a:rPr lang="en-US" sz="2000" dirty="0" smtClean="0"/>
              <a:t>services</a:t>
            </a:r>
            <a:r>
              <a:rPr lang="en-US" sz="2000" dirty="0"/>
              <a:t>. </a:t>
            </a:r>
            <a:endParaRPr lang="en-US" sz="2000" dirty="0" smtClean="0"/>
          </a:p>
          <a:p>
            <a:pPr marL="347663" indent="-347663">
              <a:buClr>
                <a:srgbClr val="0070C0"/>
              </a:buClr>
              <a:buSzPct val="80000"/>
              <a:buFont typeface="Arial" panose="020B0604020202020204" pitchFamily="34" charset="0"/>
              <a:buChar char="►"/>
            </a:pPr>
            <a:r>
              <a:rPr lang="en-US" sz="2000" dirty="0" smtClean="0"/>
              <a:t>The </a:t>
            </a:r>
            <a:r>
              <a:rPr lang="en-US" sz="2000" dirty="0"/>
              <a:t>final section of this unit </a:t>
            </a:r>
            <a:r>
              <a:rPr lang="en-US" sz="2000" dirty="0" smtClean="0"/>
              <a:t/>
            </a:r>
            <a:br>
              <a:rPr lang="en-US" sz="2000" dirty="0" smtClean="0"/>
            </a:br>
            <a:r>
              <a:rPr lang="en-US" sz="2000" dirty="0" smtClean="0"/>
              <a:t>will </a:t>
            </a:r>
            <a:r>
              <a:rPr lang="en-US" sz="2000" dirty="0"/>
              <a:t>examine the major </a:t>
            </a:r>
            <a:r>
              <a:rPr lang="en-US" sz="2000" dirty="0" smtClean="0"/>
              <a:t/>
            </a:r>
            <a:br>
              <a:rPr lang="en-US" sz="2000" dirty="0" smtClean="0"/>
            </a:br>
            <a:r>
              <a:rPr lang="en-US" sz="2000" dirty="0" smtClean="0"/>
              <a:t>transport </a:t>
            </a:r>
            <a:r>
              <a:rPr lang="en-US" sz="2000" dirty="0"/>
              <a:t>routes and the way </a:t>
            </a:r>
            <a:r>
              <a:rPr lang="en-US" sz="2000" dirty="0" smtClean="0"/>
              <a:t/>
            </a:r>
            <a:br>
              <a:rPr lang="en-US" sz="2000" dirty="0" smtClean="0"/>
            </a:br>
            <a:r>
              <a:rPr lang="en-US" sz="2000" dirty="0" smtClean="0"/>
              <a:t>in </a:t>
            </a:r>
            <a:r>
              <a:rPr lang="en-US" sz="2000" dirty="0"/>
              <a:t>which worldwide transport </a:t>
            </a:r>
            <a:r>
              <a:rPr lang="en-US" sz="2000" dirty="0" smtClean="0"/>
              <a:t/>
            </a:r>
            <a:br>
              <a:rPr lang="en-US" sz="2000" dirty="0" smtClean="0"/>
            </a:br>
            <a:r>
              <a:rPr lang="en-US" sz="2000" dirty="0" smtClean="0"/>
              <a:t>products </a:t>
            </a:r>
            <a:r>
              <a:rPr lang="en-US" sz="2000" dirty="0"/>
              <a:t>and services operate.</a:t>
            </a:r>
            <a:endParaRPr lang="en-US" sz="20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132</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4000" dirty="0" smtClean="0"/>
              <a:t>4 – Products and Services</a:t>
            </a:r>
            <a:endParaRPr lang="en-GB" sz="4000" b="1" dirty="0" smtClean="0"/>
          </a:p>
        </p:txBody>
      </p:sp>
      <p:pic>
        <p:nvPicPr>
          <p:cNvPr id="3074" name="Picture 2" descr="Image result for tour operato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1555" y="4005063"/>
            <a:ext cx="4726514" cy="2658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4396992"/>
      </p:ext>
    </p:extLst>
  </p:cSld>
  <p:clrMapOvr>
    <a:masterClrMapping/>
  </p:clrMapOvr>
  <p:transition advClick="0"/>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175</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6" name="Rounded Rectangle 5"/>
          <p:cNvSpPr/>
          <p:nvPr/>
        </p:nvSpPr>
        <p:spPr>
          <a:xfrm>
            <a:off x="165110" y="1124744"/>
            <a:ext cx="8727370" cy="2608676"/>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50" b="1" dirty="0" smtClean="0">
                <a:solidFill>
                  <a:srgbClr val="C00000"/>
                </a:solidFill>
                <a:latin typeface="Arial" panose="020B0604020202020204" pitchFamily="34" charset="0"/>
                <a:cs typeface="Arial" panose="020B0604020202020204" pitchFamily="34" charset="0"/>
              </a:rPr>
              <a:t>Activity 3</a:t>
            </a:r>
            <a:endParaRPr lang="en-US" sz="2050" b="1" dirty="0">
              <a:solidFill>
                <a:srgbClr val="C00000"/>
              </a:solidFill>
              <a:latin typeface="Arial" panose="020B0604020202020204" pitchFamily="34" charset="0"/>
              <a:cs typeface="Arial" panose="020B0604020202020204" pitchFamily="34" charset="0"/>
            </a:endParaRPr>
          </a:p>
          <a:p>
            <a:pPr marL="342900" indent="-342900">
              <a:buFont typeface="+mj-lt"/>
              <a:buAutoNum type="arabicPeriod"/>
            </a:pPr>
            <a:r>
              <a:rPr lang="en-US" sz="2050" dirty="0" smtClean="0">
                <a:solidFill>
                  <a:schemeClr val="tx1"/>
                </a:solidFill>
                <a:latin typeface="Arial" panose="020B0604020202020204" pitchFamily="34" charset="0"/>
                <a:cs typeface="Arial" panose="020B0604020202020204" pitchFamily="34" charset="0"/>
              </a:rPr>
              <a:t>Research </a:t>
            </a:r>
            <a:r>
              <a:rPr lang="en-US" sz="2050" dirty="0">
                <a:solidFill>
                  <a:schemeClr val="tx1"/>
                </a:solidFill>
                <a:latin typeface="Arial" panose="020B0604020202020204" pitchFamily="34" charset="0"/>
                <a:cs typeface="Arial" panose="020B0604020202020204" pitchFamily="34" charset="0"/>
              </a:rPr>
              <a:t>a car hire company. Find out the main products and services this organisation offers for its customers.</a:t>
            </a:r>
          </a:p>
          <a:p>
            <a:pPr marL="342900" indent="-342900">
              <a:buFont typeface="+mj-lt"/>
              <a:buAutoNum type="arabicPeriod"/>
            </a:pPr>
            <a:r>
              <a:rPr lang="en-US" sz="2050" dirty="0" smtClean="0">
                <a:solidFill>
                  <a:schemeClr val="tx1"/>
                </a:solidFill>
                <a:latin typeface="Arial" panose="020B0604020202020204" pitchFamily="34" charset="0"/>
                <a:cs typeface="Arial" panose="020B0604020202020204" pitchFamily="34" charset="0"/>
              </a:rPr>
              <a:t>Find </a:t>
            </a:r>
            <a:r>
              <a:rPr lang="en-US" sz="2050" dirty="0">
                <a:solidFill>
                  <a:schemeClr val="tx1"/>
                </a:solidFill>
                <a:latin typeface="Arial" panose="020B0604020202020204" pitchFamily="34" charset="0"/>
                <a:cs typeface="Arial" panose="020B0604020202020204" pitchFamily="34" charset="0"/>
              </a:rPr>
              <a:t>an example of a fly-drive holiday. Describe the main characteristics of the holiday and who do you think this type of </a:t>
            </a:r>
            <a:r>
              <a:rPr lang="en-US" sz="2050" dirty="0" smtClean="0">
                <a:solidFill>
                  <a:schemeClr val="tx1"/>
                </a:solidFill>
                <a:latin typeface="Arial" panose="020B0604020202020204" pitchFamily="34" charset="0"/>
                <a:cs typeface="Arial" panose="020B0604020202020204" pitchFamily="34" charset="0"/>
              </a:rPr>
              <a:t/>
            </a:r>
            <a:br>
              <a:rPr lang="en-US" sz="2050" dirty="0" smtClean="0">
                <a:solidFill>
                  <a:schemeClr val="tx1"/>
                </a:solidFill>
                <a:latin typeface="Arial" panose="020B0604020202020204" pitchFamily="34" charset="0"/>
                <a:cs typeface="Arial" panose="020B0604020202020204" pitchFamily="34" charset="0"/>
              </a:rPr>
            </a:br>
            <a:r>
              <a:rPr lang="en-US" sz="2050" dirty="0" smtClean="0">
                <a:solidFill>
                  <a:schemeClr val="tx1"/>
                </a:solidFill>
                <a:latin typeface="Arial" panose="020B0604020202020204" pitchFamily="34" charset="0"/>
                <a:cs typeface="Arial" panose="020B0604020202020204" pitchFamily="34" charset="0"/>
              </a:rPr>
              <a:t>holiday might </a:t>
            </a:r>
            <a:r>
              <a:rPr lang="en-US" sz="2050" dirty="0">
                <a:solidFill>
                  <a:schemeClr val="tx1"/>
                </a:solidFill>
                <a:latin typeface="Arial" panose="020B0604020202020204" pitchFamily="34" charset="0"/>
                <a:cs typeface="Arial" panose="020B0604020202020204" pitchFamily="34" charset="0"/>
              </a:rPr>
              <a:t>appeal to.</a:t>
            </a:r>
          </a:p>
          <a:p>
            <a:pPr marL="342900" indent="-342900">
              <a:buFont typeface="+mj-lt"/>
              <a:buAutoNum type="arabicPeriod"/>
            </a:pPr>
            <a:r>
              <a:rPr lang="en-US" sz="2050" dirty="0" smtClean="0">
                <a:solidFill>
                  <a:schemeClr val="tx1"/>
                </a:solidFill>
                <a:latin typeface="Arial" panose="020B0604020202020204" pitchFamily="34" charset="0"/>
                <a:cs typeface="Arial" panose="020B0604020202020204" pitchFamily="34" charset="0"/>
              </a:rPr>
              <a:t>Find </a:t>
            </a:r>
            <a:r>
              <a:rPr lang="en-US" sz="2050" dirty="0">
                <a:solidFill>
                  <a:schemeClr val="tx1"/>
                </a:solidFill>
                <a:latin typeface="Arial" panose="020B0604020202020204" pitchFamily="34" charset="0"/>
                <a:cs typeface="Arial" panose="020B0604020202020204" pitchFamily="34" charset="0"/>
              </a:rPr>
              <a:t>an example of a coach </a:t>
            </a:r>
            <a:r>
              <a:rPr lang="en-US" sz="2050" dirty="0" smtClean="0">
                <a:solidFill>
                  <a:schemeClr val="tx1"/>
                </a:solidFill>
                <a:latin typeface="Arial" panose="020B0604020202020204" pitchFamily="34" charset="0"/>
                <a:cs typeface="Arial" panose="020B0604020202020204" pitchFamily="34" charset="0"/>
              </a:rPr>
              <a:t>holiday. Enlist </a:t>
            </a:r>
            <a:r>
              <a:rPr lang="en-US" sz="2050" dirty="0">
                <a:solidFill>
                  <a:schemeClr val="tx1"/>
                </a:solidFill>
                <a:latin typeface="Arial" panose="020B0604020202020204" pitchFamily="34" charset="0"/>
                <a:cs typeface="Arial" panose="020B0604020202020204" pitchFamily="34" charset="0"/>
              </a:rPr>
              <a:t>the main features of this product and find out who would this </a:t>
            </a:r>
            <a:r>
              <a:rPr lang="en-US" sz="2050" dirty="0" smtClean="0">
                <a:solidFill>
                  <a:schemeClr val="tx1"/>
                </a:solidFill>
                <a:latin typeface="Arial" panose="020B0604020202020204" pitchFamily="34" charset="0"/>
                <a:cs typeface="Arial" panose="020B0604020202020204" pitchFamily="34" charset="0"/>
              </a:rPr>
              <a:t>type of </a:t>
            </a:r>
            <a:r>
              <a:rPr lang="en-US" sz="2050" dirty="0">
                <a:solidFill>
                  <a:schemeClr val="tx1"/>
                </a:solidFill>
                <a:latin typeface="Arial" panose="020B0604020202020204" pitchFamily="34" charset="0"/>
                <a:cs typeface="Arial" panose="020B0604020202020204" pitchFamily="34" charset="0"/>
              </a:rPr>
              <a:t>holiday appeal to and why.</a:t>
            </a:r>
          </a:p>
        </p:txBody>
      </p:sp>
      <p:sp>
        <p:nvSpPr>
          <p:cNvPr id="7" name="Oval 6"/>
          <p:cNvSpPr/>
          <p:nvPr/>
        </p:nvSpPr>
        <p:spPr>
          <a:xfrm rot="2089674">
            <a:off x="8637216" y="1031750"/>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8" name="Picture 7"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183660" y="1894322"/>
            <a:ext cx="1008043" cy="757712"/>
          </a:xfrm>
          <a:prstGeom prst="rect">
            <a:avLst/>
          </a:prstGeom>
          <a:noFill/>
          <a:extLst>
            <a:ext uri="{909E8E84-426E-40DD-AFC4-6F175D3DCCD1}">
              <a14:hiddenFill xmlns:a14="http://schemas.microsoft.com/office/drawing/2010/main">
                <a:solidFill>
                  <a:srgbClr val="FFFFFF"/>
                </a:solidFill>
              </a14:hiddenFill>
            </a:ext>
          </a:extLst>
        </p:spPr>
      </p:pic>
      <p:pic>
        <p:nvPicPr>
          <p:cNvPr id="133122" name="Picture 2" descr="Image result for egypt coach hir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79512" y="4003925"/>
            <a:ext cx="4218650" cy="2664503"/>
          </a:xfrm>
          <a:prstGeom prst="rect">
            <a:avLst/>
          </a:prstGeom>
          <a:noFill/>
          <a:extLst>
            <a:ext uri="{909E8E84-426E-40DD-AFC4-6F175D3DCCD1}">
              <a14:hiddenFill xmlns:a14="http://schemas.microsoft.com/office/drawing/2010/main">
                <a:solidFill>
                  <a:srgbClr val="FFFFFF"/>
                </a:solidFill>
              </a14:hiddenFill>
            </a:ext>
          </a:extLst>
        </p:spPr>
      </p:pic>
      <p:pic>
        <p:nvPicPr>
          <p:cNvPr id="133124" name="Picture 4" descr="Image result for egypt coach hir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485803" y="4003925"/>
            <a:ext cx="4406677" cy="2664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8004742"/>
      </p:ext>
    </p:extLst>
  </p:cSld>
  <p:clrMapOvr>
    <a:masterClrMapping/>
  </p:clrMapOvr>
  <p:transition advClick="0"/>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175</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5789588" cy="5170646"/>
          </a:xfrm>
          <a:prstGeom prst="rect">
            <a:avLst/>
          </a:prstGeom>
        </p:spPr>
        <p:txBody>
          <a:bodyPr wrap="square">
            <a:spAutoFit/>
          </a:bodyPr>
          <a:lstStyle/>
          <a:p>
            <a:pPr>
              <a:buClr>
                <a:srgbClr val="0070C0"/>
              </a:buClr>
              <a:buSzPct val="80000"/>
            </a:pPr>
            <a:r>
              <a:rPr lang="en-US" sz="2200" b="1" dirty="0" smtClean="0">
                <a:solidFill>
                  <a:schemeClr val="accent2"/>
                </a:solidFill>
              </a:rPr>
              <a:t>Rail </a:t>
            </a:r>
            <a:r>
              <a:rPr lang="en-US" sz="2200" b="1" dirty="0">
                <a:solidFill>
                  <a:schemeClr val="accent2"/>
                </a:solidFill>
              </a:rPr>
              <a:t>travel</a:t>
            </a:r>
          </a:p>
          <a:p>
            <a:pPr marL="342900" indent="-342900">
              <a:buClr>
                <a:srgbClr val="0070C0"/>
              </a:buClr>
              <a:buSzPct val="80000"/>
              <a:buFont typeface="Arial" panose="020B0604020202020204" pitchFamily="34" charset="0"/>
              <a:buChar char="►"/>
            </a:pPr>
            <a:r>
              <a:rPr lang="en-US" sz="2200" dirty="0"/>
              <a:t>Now let’s look at rail travel. Many tourists use rail travel to get to their chosen destination because it is a relatively cheap form of transport and runs frequently. </a:t>
            </a:r>
            <a:endParaRPr lang="en-US" sz="2200" dirty="0" smtClean="0"/>
          </a:p>
          <a:p>
            <a:pPr marL="342900" indent="-342900">
              <a:buClr>
                <a:srgbClr val="0070C0"/>
              </a:buClr>
              <a:buSzPct val="80000"/>
              <a:buFont typeface="Arial" panose="020B0604020202020204" pitchFamily="34" charset="0"/>
              <a:buChar char="►"/>
            </a:pPr>
            <a:r>
              <a:rPr lang="en-US" sz="2200" dirty="0" smtClean="0"/>
              <a:t>However</a:t>
            </a:r>
            <a:r>
              <a:rPr lang="en-US" sz="2200" dirty="0"/>
              <a:t>, rail travel does not hold the same level of popularity as car or air travel in many countries for a number of reasons. </a:t>
            </a:r>
            <a:endParaRPr lang="en-US" sz="2200" dirty="0" smtClean="0"/>
          </a:p>
          <a:p>
            <a:pPr marL="342900" indent="-342900">
              <a:buClr>
                <a:srgbClr val="0070C0"/>
              </a:buClr>
              <a:buSzPct val="80000"/>
              <a:buFont typeface="Arial" panose="020B0604020202020204" pitchFamily="34" charset="0"/>
              <a:buChar char="►"/>
            </a:pPr>
            <a:r>
              <a:rPr lang="en-US" sz="2200" dirty="0" smtClean="0"/>
              <a:t>Trains </a:t>
            </a:r>
            <a:r>
              <a:rPr lang="en-US" sz="2200" dirty="0"/>
              <a:t>become easily congested. Unlike air travel, travellers can buy tickets for rail travel without having to book a seat. </a:t>
            </a:r>
            <a:endParaRPr lang="en-US" sz="2200" dirty="0" smtClean="0"/>
          </a:p>
          <a:p>
            <a:pPr marL="342900" indent="-342900">
              <a:buClr>
                <a:srgbClr val="0070C0"/>
              </a:buClr>
              <a:buSzPct val="80000"/>
              <a:buFont typeface="Arial" panose="020B0604020202020204" pitchFamily="34" charset="0"/>
              <a:buChar char="►"/>
            </a:pPr>
            <a:r>
              <a:rPr lang="en-US" sz="2200" dirty="0" smtClean="0"/>
              <a:t>Rail </a:t>
            </a:r>
            <a:r>
              <a:rPr lang="en-US" sz="2200" dirty="0"/>
              <a:t>travel is often more popular with commuters travelling to work than it is with tourists travelling for leisure purposes</a:t>
            </a:r>
            <a:r>
              <a:rPr lang="en-US" sz="2200" dirty="0" smtClean="0"/>
              <a:t>.</a:t>
            </a:r>
          </a:p>
        </p:txBody>
      </p:sp>
      <p:pic>
        <p:nvPicPr>
          <p:cNvPr id="137218" name="Picture 2" descr="Image result for trans siberian railwa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1189484"/>
            <a:ext cx="2952328" cy="1968220"/>
          </a:xfrm>
          <a:prstGeom prst="rect">
            <a:avLst/>
          </a:prstGeom>
          <a:noFill/>
          <a:extLst>
            <a:ext uri="{909E8E84-426E-40DD-AFC4-6F175D3DCCD1}">
              <a14:hiddenFill xmlns:a14="http://schemas.microsoft.com/office/drawing/2010/main">
                <a:solidFill>
                  <a:srgbClr val="FFFFFF"/>
                </a:solidFill>
              </a14:hiddenFill>
            </a:ext>
          </a:extLst>
        </p:spPr>
      </p:pic>
      <p:pic>
        <p:nvPicPr>
          <p:cNvPr id="137220" name="Picture 4" descr="Image result for trans siberian railwa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3233661"/>
            <a:ext cx="2952328" cy="1851523"/>
          </a:xfrm>
          <a:prstGeom prst="rect">
            <a:avLst/>
          </a:prstGeom>
          <a:noFill/>
          <a:extLst>
            <a:ext uri="{909E8E84-426E-40DD-AFC4-6F175D3DCCD1}">
              <a14:hiddenFill xmlns:a14="http://schemas.microsoft.com/office/drawing/2010/main">
                <a:solidFill>
                  <a:srgbClr val="FFFFFF"/>
                </a:solidFill>
              </a14:hiddenFill>
            </a:ext>
          </a:extLst>
        </p:spPr>
      </p:pic>
      <p:pic>
        <p:nvPicPr>
          <p:cNvPr id="137222" name="Picture 6" descr="Image result for crowded tourist trai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940152" y="5118931"/>
            <a:ext cx="2959596" cy="1478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9513270"/>
      </p:ext>
    </p:extLst>
  </p:cSld>
  <p:clrMapOvr>
    <a:masterClrMapping/>
  </p:clrMapOvr>
  <p:transition advClick="0"/>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175</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6005612" cy="5509200"/>
          </a:xfrm>
          <a:prstGeom prst="rect">
            <a:avLst/>
          </a:prstGeom>
        </p:spPr>
        <p:txBody>
          <a:bodyPr wrap="square">
            <a:spAutoFit/>
          </a:bodyPr>
          <a:lstStyle/>
          <a:p>
            <a:pPr>
              <a:buClr>
                <a:srgbClr val="0070C0"/>
              </a:buClr>
              <a:buSzPct val="80000"/>
            </a:pPr>
            <a:r>
              <a:rPr lang="en-US" sz="2200" b="1" dirty="0" smtClean="0">
                <a:solidFill>
                  <a:schemeClr val="accent2"/>
                </a:solidFill>
              </a:rPr>
              <a:t>Rail </a:t>
            </a:r>
            <a:r>
              <a:rPr lang="en-US" sz="2200" b="1" dirty="0">
                <a:solidFill>
                  <a:schemeClr val="accent2"/>
                </a:solidFill>
              </a:rPr>
              <a:t>travel</a:t>
            </a:r>
          </a:p>
          <a:p>
            <a:pPr marL="342900" indent="-342900">
              <a:buClr>
                <a:srgbClr val="0070C0"/>
              </a:buClr>
              <a:buSzPct val="80000"/>
              <a:buFont typeface="Arial" panose="020B0604020202020204" pitchFamily="34" charset="0"/>
              <a:buChar char="►"/>
            </a:pPr>
            <a:r>
              <a:rPr lang="en-US" sz="2200" dirty="0" smtClean="0"/>
              <a:t>The </a:t>
            </a:r>
            <a:r>
              <a:rPr lang="en-US" sz="2200" dirty="0"/>
              <a:t>main tourist market for rail travel is the younger generation - i.e. student ‘inter-</a:t>
            </a:r>
            <a:r>
              <a:rPr lang="en-US" sz="2200" dirty="0" err="1"/>
              <a:t>railers</a:t>
            </a:r>
            <a:r>
              <a:rPr lang="en-US" sz="2200" dirty="0"/>
              <a:t>’ or explorers who purchase discounted tickets allowing rail travel </a:t>
            </a:r>
            <a:r>
              <a:rPr lang="en-US" sz="2200" dirty="0" smtClean="0"/>
              <a:t>across whole </a:t>
            </a:r>
            <a:r>
              <a:rPr lang="en-US" sz="2200" dirty="0"/>
              <a:t>regions such as Europe, over a long period of time. Investment in rail travel by government tends to fall below investment in airports and other forms of transport. </a:t>
            </a:r>
            <a:endParaRPr lang="en-US" sz="2200" dirty="0" smtClean="0"/>
          </a:p>
          <a:p>
            <a:pPr marL="342900" indent="-342900">
              <a:buClr>
                <a:srgbClr val="0070C0"/>
              </a:buClr>
              <a:buSzPct val="80000"/>
              <a:buFont typeface="Arial" panose="020B0604020202020204" pitchFamily="34" charset="0"/>
              <a:buChar char="►"/>
            </a:pPr>
            <a:r>
              <a:rPr lang="en-US" sz="2200" dirty="0" smtClean="0"/>
              <a:t>There </a:t>
            </a:r>
            <a:r>
              <a:rPr lang="en-US" sz="2200" dirty="0"/>
              <a:t>are, of course, exceptions to this </a:t>
            </a:r>
            <a:r>
              <a:rPr lang="en-US" sz="2200" dirty="0" smtClean="0"/>
              <a:t>– </a:t>
            </a:r>
            <a:br>
              <a:rPr lang="en-US" sz="2200" dirty="0" smtClean="0"/>
            </a:br>
            <a:r>
              <a:rPr lang="en-US" sz="2200" dirty="0" smtClean="0"/>
              <a:t>the </a:t>
            </a:r>
            <a:r>
              <a:rPr lang="en-US" sz="2200" dirty="0"/>
              <a:t>TGV rail network in France has considerable government support and is used extensively for tourism purposes.</a:t>
            </a:r>
          </a:p>
          <a:p>
            <a:pPr marL="342900" indent="-342900">
              <a:buClr>
                <a:srgbClr val="0070C0"/>
              </a:buClr>
              <a:buSzPct val="80000"/>
              <a:buFont typeface="Arial" panose="020B0604020202020204" pitchFamily="34" charset="0"/>
              <a:buChar char="►"/>
            </a:pPr>
            <a:r>
              <a:rPr lang="en-US" sz="2200" dirty="0"/>
              <a:t>High speed rail networks such as the </a:t>
            </a:r>
            <a:r>
              <a:rPr lang="en-US" sz="2200" dirty="0" err="1"/>
              <a:t>EuroStar</a:t>
            </a:r>
            <a:r>
              <a:rPr lang="en-US" sz="2200" dirty="0"/>
              <a:t> offer a real alternative to air transport</a:t>
            </a:r>
            <a:r>
              <a:rPr lang="en-US" sz="2200" dirty="0" smtClean="0"/>
              <a:t>.</a:t>
            </a:r>
            <a:endParaRPr lang="en-US" sz="2200" dirty="0"/>
          </a:p>
        </p:txBody>
      </p:sp>
      <p:pic>
        <p:nvPicPr>
          <p:cNvPr id="136194" name="Picture 2" descr="Image result for interrai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174600"/>
            <a:ext cx="2740199" cy="1717419"/>
          </a:xfrm>
          <a:prstGeom prst="rect">
            <a:avLst/>
          </a:prstGeom>
          <a:noFill/>
          <a:extLst>
            <a:ext uri="{909E8E84-426E-40DD-AFC4-6F175D3DCCD1}">
              <a14:hiddenFill xmlns:a14="http://schemas.microsoft.com/office/drawing/2010/main">
                <a:solidFill>
                  <a:srgbClr val="FFFFFF"/>
                </a:solidFill>
              </a14:hiddenFill>
            </a:ext>
          </a:extLst>
        </p:spPr>
      </p:pic>
      <p:pic>
        <p:nvPicPr>
          <p:cNvPr id="136196" name="Picture 4" descr="Image result for interrail"/>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56175" y="3017281"/>
            <a:ext cx="2721893" cy="1307914"/>
          </a:xfrm>
          <a:prstGeom prst="rect">
            <a:avLst/>
          </a:prstGeom>
          <a:noFill/>
          <a:extLst>
            <a:ext uri="{909E8E84-426E-40DD-AFC4-6F175D3DCCD1}">
              <a14:hiddenFill xmlns:a14="http://schemas.microsoft.com/office/drawing/2010/main">
                <a:solidFill>
                  <a:srgbClr val="FFFFFF"/>
                </a:solidFill>
              </a14:hiddenFill>
            </a:ext>
          </a:extLst>
        </p:spPr>
      </p:pic>
      <p:pic>
        <p:nvPicPr>
          <p:cNvPr id="136198" name="Picture 6" descr="Image result for interrail"/>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156175" y="4432201"/>
            <a:ext cx="2757712" cy="2263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5073232"/>
      </p:ext>
    </p:extLst>
  </p:cSld>
  <p:clrMapOvr>
    <a:masterClrMapping/>
  </p:clrMapOvr>
  <p:transition advClick="0"/>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175</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5789588" cy="5632311"/>
          </a:xfrm>
          <a:prstGeom prst="rect">
            <a:avLst/>
          </a:prstGeom>
        </p:spPr>
        <p:txBody>
          <a:bodyPr wrap="square">
            <a:spAutoFit/>
          </a:bodyPr>
          <a:lstStyle/>
          <a:p>
            <a:pPr>
              <a:buClr>
                <a:srgbClr val="0070C0"/>
              </a:buClr>
              <a:buSzPct val="80000"/>
            </a:pPr>
            <a:r>
              <a:rPr lang="en-US" sz="2000" b="1" dirty="0" smtClean="0">
                <a:solidFill>
                  <a:schemeClr val="accent2"/>
                </a:solidFill>
              </a:rPr>
              <a:t>Rail </a:t>
            </a:r>
            <a:r>
              <a:rPr lang="en-US" sz="2000" b="1" dirty="0">
                <a:solidFill>
                  <a:schemeClr val="accent2"/>
                </a:solidFill>
              </a:rPr>
              <a:t>travel</a:t>
            </a:r>
          </a:p>
          <a:p>
            <a:pPr marL="342900" indent="-342900">
              <a:buClr>
                <a:srgbClr val="0070C0"/>
              </a:buClr>
              <a:buSzPct val="80000"/>
              <a:buFont typeface="Arial" panose="020B0604020202020204" pitchFamily="34" charset="0"/>
              <a:buChar char="►"/>
            </a:pPr>
            <a:r>
              <a:rPr lang="en-US" sz="2000" dirty="0" smtClean="0"/>
              <a:t>There </a:t>
            </a:r>
            <a:r>
              <a:rPr lang="en-US" sz="2000" dirty="0"/>
              <a:t>are also rail products especially for the tourism market such as the luxury great railway journeys of the world, which reflect the era of great railway travel in the 1900s, such as the Orient Express. These products have been specifically created to appeal to those tourists who wish to use rail as the main travelling medium for the holiday; much in the same way as tourists choose a cruise experience, these tourists choose a railway package.</a:t>
            </a:r>
          </a:p>
          <a:p>
            <a:pPr marL="342900" indent="-342900">
              <a:buClr>
                <a:srgbClr val="0070C0"/>
              </a:buClr>
              <a:buSzPct val="80000"/>
              <a:buFont typeface="Arial" panose="020B0604020202020204" pitchFamily="34" charset="0"/>
              <a:buChar char="►"/>
            </a:pPr>
            <a:r>
              <a:rPr lang="en-US" sz="2000" dirty="0"/>
              <a:t>Below mentioned is a case study of the </a:t>
            </a:r>
            <a:r>
              <a:rPr lang="en-US" sz="2000" dirty="0" err="1" smtClean="0"/>
              <a:t>Abella</a:t>
            </a:r>
            <a:r>
              <a:rPr lang="en-US" sz="2000" dirty="0" smtClean="0"/>
              <a:t> </a:t>
            </a:r>
            <a:r>
              <a:rPr lang="en-US" sz="2000" dirty="0"/>
              <a:t>luxury rail product offered to tourists in Egypt. Similar niche rail holidays are offered in different parts of the world, including the Blue Train in South Africa, the Trans-Siberian Express and the Hudson Bay Train in Canada.</a:t>
            </a:r>
          </a:p>
        </p:txBody>
      </p:sp>
      <p:pic>
        <p:nvPicPr>
          <p:cNvPr id="135170" name="Picture 2" descr="Image result for Abela luxury rai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1167037"/>
            <a:ext cx="2952328" cy="1757908"/>
          </a:xfrm>
          <a:prstGeom prst="rect">
            <a:avLst/>
          </a:prstGeom>
          <a:noFill/>
          <a:extLst>
            <a:ext uri="{909E8E84-426E-40DD-AFC4-6F175D3DCCD1}">
              <a14:hiddenFill xmlns:a14="http://schemas.microsoft.com/office/drawing/2010/main">
                <a:solidFill>
                  <a:srgbClr val="FFFFFF"/>
                </a:solidFill>
              </a14:hiddenFill>
            </a:ext>
          </a:extLst>
        </p:spPr>
      </p:pic>
      <p:pic>
        <p:nvPicPr>
          <p:cNvPr id="135172"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2996952"/>
            <a:ext cx="2950790" cy="1896584"/>
          </a:xfrm>
          <a:prstGeom prst="rect">
            <a:avLst/>
          </a:prstGeom>
          <a:noFill/>
          <a:extLst>
            <a:ext uri="{909E8E84-426E-40DD-AFC4-6F175D3DCCD1}">
              <a14:hiddenFill xmlns:a14="http://schemas.microsoft.com/office/drawing/2010/main">
                <a:solidFill>
                  <a:srgbClr val="FFFFFF"/>
                </a:solidFill>
              </a14:hiddenFill>
            </a:ext>
          </a:extLst>
        </p:spPr>
      </p:pic>
      <p:pic>
        <p:nvPicPr>
          <p:cNvPr id="135174" name="Picture 6" descr="Image result for Abela luxury rai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0152" y="4965544"/>
            <a:ext cx="2950790" cy="1615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74029"/>
      </p:ext>
    </p:extLst>
  </p:cSld>
  <p:clrMapOvr>
    <a:masterClrMapping/>
  </p:clrMapOvr>
  <p:transition advClick="0"/>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176</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8" name="Rectangle 7"/>
          <p:cNvSpPr/>
          <p:nvPr/>
        </p:nvSpPr>
        <p:spPr>
          <a:xfrm>
            <a:off x="165110" y="1556792"/>
            <a:ext cx="8727370" cy="5088979"/>
          </a:xfrm>
          <a:prstGeom prst="rect">
            <a:avLst/>
          </a:prstGeom>
          <a:solidFill>
            <a:srgbClr val="F9CBF6"/>
          </a:solidFill>
          <a:ln w="57150">
            <a:solidFill>
              <a:srgbClr val="B21212"/>
            </a:solidFill>
          </a:ln>
        </p:spPr>
        <p:txBody>
          <a:bodyPr wrap="square">
            <a:spAutoFit/>
          </a:bodyPr>
          <a:lstStyle/>
          <a:p>
            <a:pPr marL="2686050">
              <a:buClr>
                <a:srgbClr val="C00000"/>
              </a:buClr>
              <a:buSzPct val="80000"/>
            </a:pPr>
            <a:r>
              <a:rPr lang="en-US" sz="2030" b="1" dirty="0"/>
              <a:t>Sleeping Trains</a:t>
            </a:r>
          </a:p>
          <a:p>
            <a:pPr marL="2686050">
              <a:buClr>
                <a:srgbClr val="C00000"/>
              </a:buClr>
              <a:buSzPct val="80000"/>
            </a:pPr>
            <a:r>
              <a:rPr lang="en-US" sz="2030" dirty="0"/>
              <a:t>ABELA EGYPT offers passengers a chance to travel in luxury and comfort in its world class sleeping trains. Its staff of well-trained professionals provide passengers with the highest quality of customer service on board, in order to make trips as comfortable and as memorable as possible.</a:t>
            </a:r>
          </a:p>
          <a:p>
            <a:pPr marL="342900" indent="-342900">
              <a:buClr>
                <a:srgbClr val="C00000"/>
              </a:buClr>
              <a:buSzPct val="80000"/>
              <a:buFont typeface="Arial" panose="020B0604020202020204" pitchFamily="34" charset="0"/>
              <a:buChar char="►"/>
            </a:pPr>
            <a:r>
              <a:rPr lang="en-US" sz="2030" b="1" dirty="0"/>
              <a:t>ABELA EGYPT </a:t>
            </a:r>
            <a:r>
              <a:rPr lang="en-US" sz="2030" dirty="0"/>
              <a:t>offers attractive and flexible packages for every type of trip through Egypt.</a:t>
            </a:r>
          </a:p>
          <a:p>
            <a:pPr marL="342900" indent="-342900">
              <a:buClr>
                <a:srgbClr val="C00000"/>
              </a:buClr>
              <a:buSzPct val="80000"/>
              <a:buFont typeface="Arial" panose="020B0604020202020204" pitchFamily="34" charset="0"/>
              <a:buChar char="►"/>
            </a:pPr>
            <a:r>
              <a:rPr lang="en-US" sz="2030" dirty="0"/>
              <a:t>Each sleeping train comprises:</a:t>
            </a:r>
          </a:p>
          <a:p>
            <a:pPr marL="685800" indent="-342900">
              <a:buClr>
                <a:srgbClr val="C00000"/>
              </a:buClr>
              <a:buSzPct val="80000"/>
              <a:buFont typeface="Wingdings" panose="05000000000000000000" pitchFamily="2" charset="2"/>
              <a:buChar char="§"/>
            </a:pPr>
            <a:r>
              <a:rPr lang="en-US" sz="2030" dirty="0" smtClean="0"/>
              <a:t>Double </a:t>
            </a:r>
            <a:r>
              <a:rPr lang="en-US" sz="2030" dirty="0"/>
              <a:t>cabins equipped with basins with running water, razor points, soap &amp; towels</a:t>
            </a:r>
          </a:p>
          <a:p>
            <a:pPr marL="685800" indent="-342900">
              <a:buClr>
                <a:srgbClr val="C00000"/>
              </a:buClr>
              <a:buSzPct val="80000"/>
              <a:buFont typeface="Wingdings" panose="05000000000000000000" pitchFamily="2" charset="2"/>
              <a:buChar char="§"/>
            </a:pPr>
            <a:r>
              <a:rPr lang="en-US" sz="2030" dirty="0" smtClean="0"/>
              <a:t>Luggage </a:t>
            </a:r>
            <a:r>
              <a:rPr lang="en-US" sz="2030" dirty="0"/>
              <a:t>compartments</a:t>
            </a:r>
          </a:p>
          <a:p>
            <a:pPr marL="685800" indent="-342900">
              <a:buClr>
                <a:srgbClr val="C00000"/>
              </a:buClr>
              <a:buSzPct val="80000"/>
              <a:buFont typeface="Wingdings" panose="05000000000000000000" pitchFamily="2" charset="2"/>
              <a:buChar char="§"/>
            </a:pPr>
            <a:r>
              <a:rPr lang="en-US" sz="2030" dirty="0" smtClean="0"/>
              <a:t>Dining </a:t>
            </a:r>
            <a:r>
              <a:rPr lang="en-US" sz="2030" dirty="0"/>
              <a:t>car</a:t>
            </a:r>
          </a:p>
          <a:p>
            <a:pPr marL="685800" indent="-342900">
              <a:buClr>
                <a:srgbClr val="C00000"/>
              </a:buClr>
              <a:buSzPct val="80000"/>
              <a:buFont typeface="Wingdings" panose="05000000000000000000" pitchFamily="2" charset="2"/>
              <a:buChar char="§"/>
            </a:pPr>
            <a:r>
              <a:rPr lang="en-US" sz="2030" dirty="0" smtClean="0"/>
              <a:t>Full </a:t>
            </a:r>
            <a:r>
              <a:rPr lang="en-US" sz="2030" dirty="0"/>
              <a:t>steward service</a:t>
            </a:r>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7: </a:t>
              </a:r>
              <a:r>
                <a:rPr lang="en-US" sz="2000" b="1" dirty="0" err="1" smtClean="0">
                  <a:solidFill>
                    <a:schemeClr val="bg1"/>
                  </a:solidFill>
                </a:rPr>
                <a:t>Abela</a:t>
              </a:r>
              <a:r>
                <a:rPr lang="en-US" sz="2000" b="1" dirty="0" smtClean="0">
                  <a:solidFill>
                    <a:schemeClr val="bg1"/>
                  </a:solidFill>
                </a:rPr>
                <a:t>, Egypt</a:t>
              </a:r>
              <a:endParaRPr lang="en-US" sz="2000" b="1" dirty="0">
                <a:solidFill>
                  <a:schemeClr val="bg1"/>
                </a:solidFill>
              </a:endParaRP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51520" y="1691166"/>
            <a:ext cx="2520280" cy="1440160"/>
          </a:xfrm>
          <a:prstGeom prst="rect">
            <a:avLst/>
          </a:prstGeom>
        </p:spPr>
      </p:pic>
    </p:spTree>
    <p:extLst>
      <p:ext uri="{BB962C8B-B14F-4D97-AF65-F5344CB8AC3E}">
        <p14:creationId xmlns:p14="http://schemas.microsoft.com/office/powerpoint/2010/main" val="2077254457"/>
      </p:ext>
    </p:extLst>
  </p:cSld>
  <p:clrMapOvr>
    <a:masterClrMapping/>
  </p:clrMapOvr>
  <p:transition advClick="0"/>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176</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8" name="Rectangle 7"/>
          <p:cNvSpPr/>
          <p:nvPr/>
        </p:nvSpPr>
        <p:spPr>
          <a:xfrm>
            <a:off x="165110" y="1556792"/>
            <a:ext cx="8727370" cy="5078313"/>
          </a:xfrm>
          <a:prstGeom prst="rect">
            <a:avLst/>
          </a:prstGeom>
          <a:solidFill>
            <a:srgbClr val="F9CBF6"/>
          </a:solidFill>
          <a:ln w="57150">
            <a:solidFill>
              <a:srgbClr val="B21212"/>
            </a:solidFill>
          </a:ln>
        </p:spPr>
        <p:txBody>
          <a:bodyPr wrap="square">
            <a:spAutoFit/>
          </a:bodyPr>
          <a:lstStyle/>
          <a:p>
            <a:endParaRPr lang="en-US" dirty="0" smtClean="0"/>
          </a:p>
          <a:p>
            <a:endParaRPr lang="en-US" dirty="0" smtClean="0"/>
          </a:p>
          <a:p>
            <a:endParaRPr lang="en-US" dirty="0" smtClean="0"/>
          </a:p>
          <a:p>
            <a:endParaRPr lang="en-US" dirty="0"/>
          </a:p>
          <a:p>
            <a:endParaRPr lang="en-US" sz="1400" dirty="0" smtClean="0"/>
          </a:p>
          <a:p>
            <a:endParaRPr lang="en-US" dirty="0"/>
          </a:p>
          <a:p>
            <a:pPr marL="342900" indent="-342900">
              <a:buFont typeface="+mj-lt"/>
              <a:buAutoNum type="arabicPeriod"/>
            </a:pPr>
            <a:r>
              <a:rPr lang="en-US" sz="1600" dirty="0" smtClean="0"/>
              <a:t>Departs </a:t>
            </a:r>
            <a:r>
              <a:rPr lang="en-US" sz="1600" dirty="0"/>
              <a:t>Cairo Saturday, Monday and Wednesday; returns from Matrouh Sunday, Tuesday and Thursday.</a:t>
            </a:r>
          </a:p>
          <a:p>
            <a:pPr marL="342900" indent="-342900">
              <a:buFont typeface="+mj-lt"/>
              <a:buAutoNum type="arabicPeriod"/>
            </a:pPr>
            <a:r>
              <a:rPr lang="en-US" sz="1600" dirty="0" smtClean="0"/>
              <a:t>Child/student </a:t>
            </a:r>
            <a:r>
              <a:rPr lang="en-US" sz="1600" dirty="0"/>
              <a:t>discounts available on this route</a:t>
            </a:r>
            <a:r>
              <a:rPr lang="en-US" sz="1600" dirty="0" smtClean="0"/>
              <a:t>.</a:t>
            </a:r>
            <a:br>
              <a:rPr lang="en-US" sz="1600" dirty="0" smtClean="0"/>
            </a:br>
            <a:endParaRPr lang="en-US" sz="800" dirty="0"/>
          </a:p>
          <a:p>
            <a:pPr>
              <a:spcAft>
                <a:spcPts val="1200"/>
              </a:spcAft>
            </a:pPr>
            <a:r>
              <a:rPr lang="en-US" dirty="0"/>
              <a:t>The journey between Cairo to Matrouh is 524 km. Matrouh is situated on a bay on the Mediterranean coastline and is famous for its seven </a:t>
            </a:r>
            <a:r>
              <a:rPr lang="en-US" dirty="0" smtClean="0"/>
              <a:t>kilometer </a:t>
            </a:r>
            <a:r>
              <a:rPr lang="en-US" dirty="0"/>
              <a:t>long beach, which is one of the most beautiful in the world.</a:t>
            </a:r>
          </a:p>
          <a:p>
            <a:pPr>
              <a:spcAft>
                <a:spcPts val="1200"/>
              </a:spcAft>
            </a:pPr>
            <a:r>
              <a:rPr lang="en-US" b="1" dirty="0" smtClean="0"/>
              <a:t>Central </a:t>
            </a:r>
            <a:r>
              <a:rPr lang="en-US" b="1" dirty="0"/>
              <a:t>Reservation Office:</a:t>
            </a:r>
            <a:endParaRPr lang="en-US" dirty="0"/>
          </a:p>
          <a:p>
            <a:pPr>
              <a:spcAft>
                <a:spcPts val="1200"/>
              </a:spcAft>
            </a:pPr>
            <a:r>
              <a:rPr lang="en-US" dirty="0"/>
              <a:t>Address: In front of the main Railway Station, Ramses Square, Cairo - Egypt.</a:t>
            </a:r>
          </a:p>
          <a:p>
            <a:pPr>
              <a:spcAft>
                <a:spcPts val="1200"/>
              </a:spcAft>
            </a:pPr>
            <a:r>
              <a:rPr lang="en-US" dirty="0"/>
              <a:t>Telephone: (202) 2574 94 74 - 2574 92 74 </a:t>
            </a:r>
            <a:r>
              <a:rPr lang="en-US" b="1" dirty="0"/>
              <a:t>E-mail:</a:t>
            </a:r>
            <a:endParaRPr lang="en-US" dirty="0"/>
          </a:p>
          <a:p>
            <a:pPr>
              <a:spcAft>
                <a:spcPts val="1200"/>
              </a:spcAft>
            </a:pPr>
            <a:r>
              <a:rPr lang="en-US" dirty="0"/>
              <a:t>Sales: sales@sleepingtrains.com </a:t>
            </a:r>
            <a:r>
              <a:rPr lang="en-US" dirty="0" smtClean="0"/>
              <a:t>  Reservation</a:t>
            </a:r>
            <a:r>
              <a:rPr lang="en-US" dirty="0"/>
              <a:t>: reservation@sleepingtrains.com</a:t>
            </a:r>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7: </a:t>
              </a:r>
              <a:r>
                <a:rPr lang="en-US" sz="2000" b="1" dirty="0" err="1" smtClean="0">
                  <a:solidFill>
                    <a:schemeClr val="bg1"/>
                  </a:solidFill>
                </a:rPr>
                <a:t>Abela</a:t>
              </a:r>
              <a:r>
                <a:rPr lang="en-US" sz="2000" b="1" dirty="0" smtClean="0">
                  <a:solidFill>
                    <a:schemeClr val="bg1"/>
                  </a:solidFill>
                </a:rPr>
                <a:t>, Egypt</a:t>
              </a:r>
              <a:endParaRPr lang="en-US" sz="2000" b="1" dirty="0">
                <a:solidFill>
                  <a:schemeClr val="bg1"/>
                </a:solidFill>
              </a:endParaRP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aphicFrame>
        <p:nvGraphicFramePr>
          <p:cNvPr id="2" name="Table 1"/>
          <p:cNvGraphicFramePr>
            <a:graphicFrameLocks noGrp="1"/>
          </p:cNvGraphicFramePr>
          <p:nvPr>
            <p:extLst>
              <p:ext uri="{D42A27DB-BD31-4B8C-83A1-F6EECF244321}">
                <p14:modId xmlns:p14="http://schemas.microsoft.com/office/powerpoint/2010/main" val="1639984888"/>
              </p:ext>
            </p:extLst>
          </p:nvPr>
        </p:nvGraphicFramePr>
        <p:xfrm>
          <a:off x="323528" y="1700808"/>
          <a:ext cx="8424936" cy="1371600"/>
        </p:xfrm>
        <a:graphic>
          <a:graphicData uri="http://schemas.openxmlformats.org/drawingml/2006/table">
            <a:tbl>
              <a:tblPr firstRow="1" bandRow="1">
                <a:tableStyleId>{5C22544A-7EE6-4342-B048-85BDC9FD1C3A}</a:tableStyleId>
              </a:tblPr>
              <a:tblGrid>
                <a:gridCol w="4212468"/>
                <a:gridCol w="4212468"/>
              </a:tblGrid>
              <a:tr h="533706">
                <a:tc>
                  <a:txBody>
                    <a:bodyPr/>
                    <a:lstStyle/>
                    <a:p>
                      <a:r>
                        <a:rPr lang="en-US" dirty="0" smtClean="0">
                          <a:latin typeface="Arial" panose="020B0604020202020204" pitchFamily="34" charset="0"/>
                          <a:cs typeface="Arial" panose="020B0604020202020204" pitchFamily="34" charset="0"/>
                        </a:rPr>
                        <a:t>Return</a:t>
                      </a:r>
                      <a:r>
                        <a:rPr lang="en-US" baseline="0" dirty="0" smtClean="0">
                          <a:latin typeface="Arial" panose="020B0604020202020204" pitchFamily="34" charset="0"/>
                          <a:cs typeface="Arial" panose="020B0604020202020204" pitchFamily="34" charset="0"/>
                        </a:rPr>
                        <a:t> Trip: Cairo – Matrouh</a:t>
                      </a:r>
                      <a:r>
                        <a:rPr lang="en-US" baseline="30000" dirty="0" smtClean="0">
                          <a:latin typeface="Arial" panose="020B0604020202020204" pitchFamily="34" charset="0"/>
                          <a:cs typeface="Arial" panose="020B0604020202020204" pitchFamily="34" charset="0"/>
                        </a:rPr>
                        <a:t>1</a:t>
                      </a:r>
                      <a:r>
                        <a:rPr lang="en-US" baseline="0" dirty="0" smtClean="0">
                          <a:latin typeface="Arial" panose="020B0604020202020204" pitchFamily="34" charset="0"/>
                          <a:cs typeface="Arial" panose="020B0604020202020204" pitchFamily="34" charset="0"/>
                        </a:rPr>
                        <a:t> (15 Jun – 15 Sep 2010</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Price</a:t>
                      </a:r>
                      <a:r>
                        <a:rPr lang="en-US" baseline="30000" dirty="0" smtClean="0">
                          <a:latin typeface="Arial" panose="020B0604020202020204" pitchFamily="34" charset="0"/>
                          <a:cs typeface="Arial" panose="020B0604020202020204" pitchFamily="34" charset="0"/>
                        </a:rPr>
                        <a:t>2</a:t>
                      </a:r>
                      <a:r>
                        <a:rPr lang="en-US" dirty="0" smtClean="0">
                          <a:latin typeface="Arial" panose="020B0604020202020204" pitchFamily="34" charset="0"/>
                          <a:cs typeface="Arial" panose="020B0604020202020204" pitchFamily="34" charset="0"/>
                        </a:rPr>
                        <a:t> (Including Dinner &amp; Breakfast)</a:t>
                      </a:r>
                      <a:endParaRPr lang="en-US" dirty="0">
                        <a:latin typeface="Arial" panose="020B0604020202020204" pitchFamily="34" charset="0"/>
                        <a:cs typeface="Arial" panose="020B0604020202020204" pitchFamily="34" charset="0"/>
                      </a:endParaRPr>
                    </a:p>
                  </a:txBody>
                  <a:tcPr/>
                </a:tc>
              </a:tr>
              <a:tr h="309211">
                <a:tc>
                  <a:txBody>
                    <a:bodyPr/>
                    <a:lstStyle/>
                    <a:p>
                      <a:r>
                        <a:rPr lang="en-US" dirty="0" smtClean="0">
                          <a:latin typeface="Arial" panose="020B0604020202020204" pitchFamily="34" charset="0"/>
                          <a:cs typeface="Arial" panose="020B0604020202020204" pitchFamily="34" charset="0"/>
                        </a:rPr>
                        <a:t>Per person in a double cabin</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US$ 48.00</a:t>
                      </a:r>
                      <a:endParaRPr lang="en-US" dirty="0">
                        <a:latin typeface="Arial" panose="020B0604020202020204" pitchFamily="34" charset="0"/>
                        <a:cs typeface="Arial" panose="020B0604020202020204" pitchFamily="34" charset="0"/>
                      </a:endParaRPr>
                    </a:p>
                  </a:txBody>
                  <a:tcPr/>
                </a:tc>
              </a:tr>
              <a:tr h="309211">
                <a:tc>
                  <a:txBody>
                    <a:bodyPr/>
                    <a:lstStyle/>
                    <a:p>
                      <a:r>
                        <a:rPr lang="it-IT" dirty="0" smtClean="0">
                          <a:latin typeface="Arial" panose="020B0604020202020204" pitchFamily="34" charset="0"/>
                          <a:cs typeface="Arial" panose="020B0604020202020204" pitchFamily="34" charset="0"/>
                        </a:rPr>
                        <a:t>Per person in a single cabin</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US$ 65.00</a:t>
                      </a:r>
                      <a:endParaRPr lang="en-US"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660090463"/>
      </p:ext>
    </p:extLst>
  </p:cSld>
  <p:clrMapOvr>
    <a:masterClrMapping/>
  </p:clrMapOvr>
  <p:transition advClick="0"/>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176</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3600" dirty="0" smtClean="0"/>
              <a:t>4.4 – Features of Worldwide Transport</a:t>
            </a:r>
            <a:endParaRPr lang="en-GB" sz="3600" b="1" dirty="0" smtClean="0"/>
          </a:p>
        </p:txBody>
      </p:sp>
      <p:sp>
        <p:nvSpPr>
          <p:cNvPr id="2" name="Rectangle 1"/>
          <p:cNvSpPr/>
          <p:nvPr/>
        </p:nvSpPr>
        <p:spPr>
          <a:xfrm>
            <a:off x="150564" y="1124744"/>
            <a:ext cx="8741916" cy="3477875"/>
          </a:xfrm>
          <a:prstGeom prst="rect">
            <a:avLst/>
          </a:prstGeom>
        </p:spPr>
        <p:txBody>
          <a:bodyPr wrap="square">
            <a:spAutoFit/>
          </a:bodyPr>
          <a:lstStyle/>
          <a:p>
            <a:pPr>
              <a:buClr>
                <a:srgbClr val="0070C0"/>
              </a:buClr>
              <a:buSzPct val="80000"/>
            </a:pPr>
            <a:r>
              <a:rPr lang="en-US" sz="2000" b="1" dirty="0" smtClean="0">
                <a:solidFill>
                  <a:schemeClr val="accent2"/>
                </a:solidFill>
              </a:rPr>
              <a:t>Nature </a:t>
            </a:r>
            <a:r>
              <a:rPr lang="en-US" sz="2000" b="1" dirty="0">
                <a:solidFill>
                  <a:schemeClr val="accent2"/>
                </a:solidFill>
              </a:rPr>
              <a:t>and operating economies of road and rail transport</a:t>
            </a:r>
          </a:p>
          <a:p>
            <a:pPr marL="342900" indent="-342900">
              <a:buClr>
                <a:srgbClr val="0070C0"/>
              </a:buClr>
              <a:buSzPct val="80000"/>
              <a:buFont typeface="Arial" panose="020B0604020202020204" pitchFamily="34" charset="0"/>
              <a:buChar char="►"/>
            </a:pPr>
            <a:r>
              <a:rPr lang="en-US" sz="2000" dirty="0"/>
              <a:t>Road and railway transportation are important contributors to the economic development of tourism destinations. Investment in road and railway infrastructure is usually publicly funded - i.e. by the government and these networks are often the first to be developed in tourist receiving countries. </a:t>
            </a:r>
            <a:endParaRPr lang="en-US" sz="2000" dirty="0" smtClean="0"/>
          </a:p>
          <a:p>
            <a:pPr marL="342900" indent="-342900">
              <a:buClr>
                <a:srgbClr val="0070C0"/>
              </a:buClr>
              <a:buSzPct val="80000"/>
              <a:buFont typeface="Arial" panose="020B0604020202020204" pitchFamily="34" charset="0"/>
              <a:buChar char="►"/>
            </a:pPr>
            <a:r>
              <a:rPr lang="en-US" sz="2000" dirty="0" smtClean="0"/>
              <a:t>Jobs </a:t>
            </a:r>
            <a:r>
              <a:rPr lang="en-US" sz="2000" dirty="0"/>
              <a:t>are created both in building new road networks and in providing ongoing railway services. However, public transport is often neglected by tourists because of lack of information about the services or because of a lack of trust based on the </a:t>
            </a:r>
            <a:r>
              <a:rPr lang="en-US" sz="2000" dirty="0" err="1"/>
              <a:t>traveller’s</a:t>
            </a:r>
            <a:r>
              <a:rPr lang="en-US" sz="2000" dirty="0"/>
              <a:t> experiences of public transport in their own country.</a:t>
            </a:r>
          </a:p>
        </p:txBody>
      </p:sp>
      <p:pic>
        <p:nvPicPr>
          <p:cNvPr id="138242" name="Picture 2" descr="Image result for poor roads damaging econom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50564" y="4578335"/>
            <a:ext cx="3845372" cy="2091026"/>
          </a:xfrm>
          <a:prstGeom prst="rect">
            <a:avLst/>
          </a:prstGeom>
          <a:noFill/>
          <a:extLst>
            <a:ext uri="{909E8E84-426E-40DD-AFC4-6F175D3DCCD1}">
              <a14:hiddenFill xmlns:a14="http://schemas.microsoft.com/office/drawing/2010/main">
                <a:solidFill>
                  <a:srgbClr val="FFFFFF"/>
                </a:solidFill>
              </a14:hiddenFill>
            </a:ext>
          </a:extLst>
        </p:spPr>
      </p:pic>
      <p:pic>
        <p:nvPicPr>
          <p:cNvPr id="138244" name="Picture 4" descr="Image result for poor roads damaging econom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644008" y="4309098"/>
            <a:ext cx="4248472" cy="2360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8312833"/>
      </p:ext>
    </p:extLst>
  </p:cSld>
  <p:clrMapOvr>
    <a:masterClrMapping/>
  </p:clrMapOvr>
  <p:transition advClick="0"/>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177</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4000" dirty="0" smtClean="0"/>
              <a:t>4 – Content Assessment</a:t>
            </a:r>
            <a:endParaRPr lang="en-GB" sz="4000" b="1" dirty="0" smtClean="0"/>
          </a:p>
        </p:txBody>
      </p:sp>
      <p:sp>
        <p:nvSpPr>
          <p:cNvPr id="2" name="Rectangle 1"/>
          <p:cNvSpPr/>
          <p:nvPr/>
        </p:nvSpPr>
        <p:spPr>
          <a:xfrm>
            <a:off x="150564" y="1124744"/>
            <a:ext cx="8741916" cy="5632311"/>
          </a:xfrm>
          <a:prstGeom prst="rect">
            <a:avLst/>
          </a:prstGeom>
        </p:spPr>
        <p:txBody>
          <a:bodyPr wrap="square">
            <a:spAutoFit/>
          </a:bodyPr>
          <a:lstStyle/>
          <a:p>
            <a:pPr>
              <a:buClr>
                <a:srgbClr val="0070C0"/>
              </a:buClr>
              <a:buSzPct val="80000"/>
            </a:pPr>
            <a:r>
              <a:rPr lang="en-US" b="1" dirty="0" smtClean="0">
                <a:solidFill>
                  <a:schemeClr val="accent2"/>
                </a:solidFill>
              </a:rPr>
              <a:t>How </a:t>
            </a:r>
            <a:r>
              <a:rPr lang="en-US" b="1" dirty="0">
                <a:solidFill>
                  <a:schemeClr val="accent2"/>
                </a:solidFill>
              </a:rPr>
              <a:t>your knowledge and understanding of the Unit 4 content is likely to be assessed</a:t>
            </a:r>
          </a:p>
          <a:p>
            <a:pPr marL="342900" indent="-342900">
              <a:buClr>
                <a:srgbClr val="0070C0"/>
              </a:buClr>
              <a:buSzPct val="80000"/>
              <a:buFont typeface="Arial" panose="020B0604020202020204" pitchFamily="34" charset="0"/>
              <a:buChar char="►"/>
            </a:pPr>
            <a:r>
              <a:rPr lang="en-US" dirty="0"/>
              <a:t>As you will already be aware, this unit is assessed through the externally set Core Paper. Examination questions will always be partly based around pieces of real life travel and tourism industry materials</a:t>
            </a:r>
            <a:r>
              <a:rPr lang="en-US" dirty="0" smtClean="0"/>
              <a:t>.</a:t>
            </a:r>
          </a:p>
          <a:p>
            <a:pPr>
              <a:buClr>
                <a:srgbClr val="0070C0"/>
              </a:buClr>
              <a:buSzPct val="80000"/>
            </a:pPr>
            <a:r>
              <a:rPr lang="en-US" b="1" dirty="0">
                <a:solidFill>
                  <a:srgbClr val="FF0000"/>
                </a:solidFill>
              </a:rPr>
              <a:t>Question </a:t>
            </a:r>
            <a:r>
              <a:rPr lang="en-US" b="1" dirty="0" smtClean="0">
                <a:solidFill>
                  <a:srgbClr val="FF0000"/>
                </a:solidFill>
              </a:rPr>
              <a:t>1</a:t>
            </a:r>
            <a:endParaRPr lang="en-US" b="1" dirty="0">
              <a:solidFill>
                <a:srgbClr val="FF0000"/>
              </a:solidFill>
            </a:endParaRPr>
          </a:p>
          <a:p>
            <a:pPr marL="342900" indent="-342900">
              <a:buClr>
                <a:srgbClr val="0070C0"/>
              </a:buClr>
              <a:buSzPct val="80000"/>
              <a:buFont typeface="Arial" panose="020B0604020202020204" pitchFamily="34" charset="0"/>
              <a:buChar char="►"/>
            </a:pPr>
            <a:r>
              <a:rPr lang="en-US" dirty="0">
                <a:solidFill>
                  <a:srgbClr val="FF0000"/>
                </a:solidFill>
              </a:rPr>
              <a:t>Refer to the figure </a:t>
            </a:r>
            <a:r>
              <a:rPr lang="en-US" dirty="0" smtClean="0">
                <a:solidFill>
                  <a:srgbClr val="FF0000"/>
                </a:solidFill>
              </a:rPr>
              <a:t>right, </a:t>
            </a:r>
            <a:r>
              <a:rPr lang="en-US" dirty="0">
                <a:solidFill>
                  <a:srgbClr val="FF0000"/>
                </a:solidFill>
              </a:rPr>
              <a:t>a photograph of </a:t>
            </a:r>
            <a:r>
              <a:rPr lang="en-US" dirty="0" smtClean="0">
                <a:solidFill>
                  <a:srgbClr val="FF0000"/>
                </a:solidFill>
              </a:rPr>
              <a:t/>
            </a:r>
            <a:br>
              <a:rPr lang="en-US" dirty="0" smtClean="0">
                <a:solidFill>
                  <a:srgbClr val="FF0000"/>
                </a:solidFill>
              </a:rPr>
            </a:br>
            <a:r>
              <a:rPr lang="en-US" dirty="0" smtClean="0">
                <a:solidFill>
                  <a:srgbClr val="FF0000"/>
                </a:solidFill>
              </a:rPr>
              <a:t>tourists </a:t>
            </a:r>
            <a:r>
              <a:rPr lang="en-US" dirty="0">
                <a:solidFill>
                  <a:srgbClr val="FF0000"/>
                </a:solidFill>
              </a:rPr>
              <a:t>visiting the famous Alhambra Palace in </a:t>
            </a:r>
            <a:r>
              <a:rPr lang="en-US" dirty="0" smtClean="0">
                <a:solidFill>
                  <a:srgbClr val="FF0000"/>
                </a:solidFill>
              </a:rPr>
              <a:t/>
            </a:r>
            <a:br>
              <a:rPr lang="en-US" dirty="0" smtClean="0">
                <a:solidFill>
                  <a:srgbClr val="FF0000"/>
                </a:solidFill>
              </a:rPr>
            </a:br>
            <a:r>
              <a:rPr lang="en-US" dirty="0" smtClean="0">
                <a:solidFill>
                  <a:srgbClr val="FF0000"/>
                </a:solidFill>
              </a:rPr>
              <a:t>Granada</a:t>
            </a:r>
            <a:r>
              <a:rPr lang="en-US" dirty="0">
                <a:solidFill>
                  <a:srgbClr val="FF0000"/>
                </a:solidFill>
              </a:rPr>
              <a:t>, Spain.</a:t>
            </a:r>
          </a:p>
          <a:p>
            <a:pPr>
              <a:buClr>
                <a:srgbClr val="0070C0"/>
              </a:buClr>
              <a:buSzPct val="80000"/>
            </a:pPr>
            <a:r>
              <a:rPr lang="en-US" dirty="0" smtClean="0">
                <a:solidFill>
                  <a:srgbClr val="FF0000"/>
                </a:solidFill>
              </a:rPr>
              <a:t>Source</a:t>
            </a:r>
            <a:r>
              <a:rPr lang="en-US" dirty="0">
                <a:solidFill>
                  <a:srgbClr val="FF0000"/>
                </a:solidFill>
              </a:rPr>
              <a:t>: Cambridge 0471 PI Q4 image November 2009</a:t>
            </a:r>
          </a:p>
          <a:p>
            <a:pPr marL="457200" indent="-457200">
              <a:buClr>
                <a:srgbClr val="0070C0"/>
              </a:buClr>
              <a:buSzPct val="100000"/>
              <a:buFont typeface="+mj-lt"/>
              <a:buAutoNum type="alphaLcParenR"/>
              <a:tabLst>
                <a:tab pos="8515350" algn="r"/>
              </a:tabLst>
            </a:pPr>
            <a:r>
              <a:rPr lang="en-US" dirty="0" smtClean="0">
                <a:solidFill>
                  <a:srgbClr val="FF0000"/>
                </a:solidFill>
              </a:rPr>
              <a:t>State </a:t>
            </a:r>
            <a:r>
              <a:rPr lang="en-US" dirty="0">
                <a:solidFill>
                  <a:srgbClr val="FF0000"/>
                </a:solidFill>
              </a:rPr>
              <a:t>three services/facilities which are usually </a:t>
            </a:r>
            <a:r>
              <a:rPr lang="en-US" dirty="0" smtClean="0">
                <a:solidFill>
                  <a:srgbClr val="FF0000"/>
                </a:solidFill>
              </a:rPr>
              <a:t/>
            </a:r>
            <a:br>
              <a:rPr lang="en-US" dirty="0" smtClean="0">
                <a:solidFill>
                  <a:srgbClr val="FF0000"/>
                </a:solidFill>
              </a:rPr>
            </a:br>
            <a:r>
              <a:rPr lang="en-US" dirty="0" smtClean="0">
                <a:solidFill>
                  <a:srgbClr val="FF0000"/>
                </a:solidFill>
              </a:rPr>
              <a:t>provided </a:t>
            </a:r>
            <a:r>
              <a:rPr lang="en-US" dirty="0">
                <a:solidFill>
                  <a:srgbClr val="FF0000"/>
                </a:solidFill>
              </a:rPr>
              <a:t>for the convenience of the visitors to famous historic attractions </a:t>
            </a:r>
            <a:r>
              <a:rPr lang="en-US" dirty="0" smtClean="0">
                <a:solidFill>
                  <a:srgbClr val="FF0000"/>
                </a:solidFill>
              </a:rPr>
              <a:t>such as </a:t>
            </a:r>
            <a:r>
              <a:rPr lang="en-US" dirty="0">
                <a:solidFill>
                  <a:srgbClr val="FF0000"/>
                </a:solidFill>
              </a:rPr>
              <a:t>the Alhambra Palace. </a:t>
            </a:r>
            <a:r>
              <a:rPr lang="en-US" dirty="0" smtClean="0">
                <a:solidFill>
                  <a:srgbClr val="FF0000"/>
                </a:solidFill>
              </a:rPr>
              <a:t>	(</a:t>
            </a:r>
            <a:r>
              <a:rPr lang="en-US" dirty="0">
                <a:solidFill>
                  <a:srgbClr val="FF0000"/>
                </a:solidFill>
              </a:rPr>
              <a:t>3 marks)</a:t>
            </a:r>
          </a:p>
          <a:p>
            <a:pPr marL="457200" indent="-457200">
              <a:buClr>
                <a:srgbClr val="0070C0"/>
              </a:buClr>
              <a:buSzPct val="100000"/>
              <a:buFont typeface="+mj-lt"/>
              <a:buAutoNum type="alphaLcParenR"/>
              <a:tabLst>
                <a:tab pos="8572500" algn="r"/>
              </a:tabLst>
            </a:pPr>
            <a:r>
              <a:rPr lang="en-US" dirty="0" smtClean="0">
                <a:solidFill>
                  <a:srgbClr val="FF0000"/>
                </a:solidFill>
              </a:rPr>
              <a:t>Many </a:t>
            </a:r>
            <a:r>
              <a:rPr lang="en-US" dirty="0">
                <a:solidFill>
                  <a:srgbClr val="FF0000"/>
                </a:solidFill>
              </a:rPr>
              <a:t>of the Alhambra Palace’s visitors will be on a day </a:t>
            </a:r>
            <a:r>
              <a:rPr lang="en-US" dirty="0" smtClean="0">
                <a:solidFill>
                  <a:srgbClr val="FF0000"/>
                </a:solidFill>
              </a:rPr>
              <a:t>trip excursion </a:t>
            </a:r>
            <a:r>
              <a:rPr lang="en-US" dirty="0">
                <a:solidFill>
                  <a:srgbClr val="FF0000"/>
                </a:solidFill>
              </a:rPr>
              <a:t>as part of their holiday. Describe how holiday excursions are usually </a:t>
            </a:r>
            <a:r>
              <a:rPr lang="en-US" dirty="0" err="1">
                <a:solidFill>
                  <a:srgbClr val="FF0000"/>
                </a:solidFill>
              </a:rPr>
              <a:t>organised</a:t>
            </a:r>
            <a:r>
              <a:rPr lang="en-US" dirty="0">
                <a:solidFill>
                  <a:srgbClr val="FF0000"/>
                </a:solidFill>
              </a:rPr>
              <a:t>. 	</a:t>
            </a:r>
            <a:r>
              <a:rPr lang="en-US" dirty="0" smtClean="0">
                <a:solidFill>
                  <a:srgbClr val="FF0000"/>
                </a:solidFill>
              </a:rPr>
              <a:t>(</a:t>
            </a:r>
            <a:r>
              <a:rPr lang="en-US" dirty="0">
                <a:solidFill>
                  <a:srgbClr val="FF0000"/>
                </a:solidFill>
              </a:rPr>
              <a:t>4 marks)</a:t>
            </a:r>
          </a:p>
          <a:p>
            <a:pPr marL="457200" indent="-457200">
              <a:buClr>
                <a:srgbClr val="0070C0"/>
              </a:buClr>
              <a:buSzPct val="100000"/>
              <a:buFont typeface="+mj-lt"/>
              <a:buAutoNum type="alphaLcParenR"/>
              <a:tabLst>
                <a:tab pos="8515350" algn="r"/>
              </a:tabLst>
            </a:pPr>
            <a:r>
              <a:rPr lang="en-US" dirty="0" smtClean="0">
                <a:solidFill>
                  <a:srgbClr val="FF0000"/>
                </a:solidFill>
              </a:rPr>
              <a:t>Tourists </a:t>
            </a:r>
            <a:r>
              <a:rPr lang="en-US" dirty="0">
                <a:solidFill>
                  <a:srgbClr val="FF0000"/>
                </a:solidFill>
              </a:rPr>
              <a:t>visiting Spain can choose to stay in different types of </a:t>
            </a:r>
            <a:r>
              <a:rPr lang="en-US" dirty="0" smtClean="0">
                <a:solidFill>
                  <a:srgbClr val="FF0000"/>
                </a:solidFill>
              </a:rPr>
              <a:t>accommodation. Describe </a:t>
            </a:r>
            <a:r>
              <a:rPr lang="en-US" dirty="0">
                <a:solidFill>
                  <a:srgbClr val="FF0000"/>
                </a:solidFill>
              </a:rPr>
              <a:t>the facilities that you would expect to be provided with in each of the following</a:t>
            </a:r>
            <a:r>
              <a:rPr lang="en-US" dirty="0" smtClean="0">
                <a:solidFill>
                  <a:srgbClr val="FF0000"/>
                </a:solidFill>
              </a:rPr>
              <a:t>:</a:t>
            </a:r>
          </a:p>
          <a:p>
            <a:pPr marL="742950" indent="-285750">
              <a:buClr>
                <a:srgbClr val="0070C0"/>
              </a:buClr>
              <a:buSzPct val="100000"/>
              <a:buFont typeface="Arial" panose="020B0604020202020204" pitchFamily="34" charset="0"/>
              <a:buChar char="•"/>
              <a:tabLst>
                <a:tab pos="8515350" algn="r"/>
              </a:tabLst>
            </a:pPr>
            <a:r>
              <a:rPr lang="en-US" dirty="0" smtClean="0">
                <a:solidFill>
                  <a:srgbClr val="FF0000"/>
                </a:solidFill>
              </a:rPr>
              <a:t>Apartment </a:t>
            </a:r>
            <a:r>
              <a:rPr lang="en-US" dirty="0">
                <a:solidFill>
                  <a:srgbClr val="FF0000"/>
                </a:solidFill>
              </a:rPr>
              <a:t>hotel </a:t>
            </a:r>
            <a:r>
              <a:rPr lang="en-US" dirty="0" smtClean="0">
                <a:solidFill>
                  <a:srgbClr val="FF0000"/>
                </a:solidFill>
              </a:rPr>
              <a:t>	(</a:t>
            </a:r>
            <a:r>
              <a:rPr lang="en-US" dirty="0">
                <a:solidFill>
                  <a:srgbClr val="FF0000"/>
                </a:solidFill>
              </a:rPr>
              <a:t>4 marks)</a:t>
            </a:r>
          </a:p>
          <a:p>
            <a:pPr marL="742950" indent="-285750">
              <a:buClr>
                <a:srgbClr val="0070C0"/>
              </a:buClr>
              <a:buSzPct val="100000"/>
              <a:buFont typeface="Arial" panose="020B0604020202020204" pitchFamily="34" charset="0"/>
              <a:buChar char="•"/>
              <a:tabLst>
                <a:tab pos="8515350" algn="r"/>
              </a:tabLst>
            </a:pPr>
            <a:r>
              <a:rPr lang="en-US" dirty="0" smtClean="0">
                <a:solidFill>
                  <a:srgbClr val="FF0000"/>
                </a:solidFill>
              </a:rPr>
              <a:t>Budget </a:t>
            </a:r>
            <a:r>
              <a:rPr lang="en-US" dirty="0">
                <a:solidFill>
                  <a:srgbClr val="FF0000"/>
                </a:solidFill>
              </a:rPr>
              <a:t>category hotels </a:t>
            </a:r>
            <a:r>
              <a:rPr lang="en-US" dirty="0" smtClean="0">
                <a:solidFill>
                  <a:srgbClr val="FF0000"/>
                </a:solidFill>
              </a:rPr>
              <a:t>	(</a:t>
            </a:r>
            <a:r>
              <a:rPr lang="en-US" dirty="0">
                <a:solidFill>
                  <a:srgbClr val="FF0000"/>
                </a:solidFill>
              </a:rPr>
              <a:t>4 marks)</a:t>
            </a:r>
          </a:p>
        </p:txBody>
      </p:sp>
      <p:pic>
        <p:nvPicPr>
          <p:cNvPr id="141314" name="Picture 2" descr="Image result for tourists alhambr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12160" y="2356977"/>
            <a:ext cx="2880320" cy="178171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file"/>
          </p:cNvPr>
          <p:cNvSpPr txBox="1"/>
          <p:nvPr/>
        </p:nvSpPr>
        <p:spPr>
          <a:xfrm>
            <a:off x="8388424" y="1124744"/>
            <a:ext cx="561372" cy="830997"/>
          </a:xfrm>
          <a:prstGeom prst="rect">
            <a:avLst/>
          </a:prstGeom>
          <a:noFill/>
        </p:spPr>
        <p:txBody>
          <a:bodyPr wrap="none" rtlCol="0">
            <a:spAutoFit/>
          </a:bodyPr>
          <a:lstStyle/>
          <a:p>
            <a:r>
              <a:rPr lang="en-US" sz="48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3051051389"/>
      </p:ext>
    </p:extLst>
  </p:cSld>
  <p:clrMapOvr>
    <a:masterClrMapping/>
  </p:clrMapOvr>
  <p:transition advClick="0"/>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177</a:t>
            </a:r>
            <a:endParaRPr lang="en-GB" sz="1400" b="1" dirty="0">
              <a:latin typeface="Calibri" panose="020F0502020204030204" pitchFamily="34" charset="0"/>
            </a:endParaRPr>
          </a:p>
        </p:txBody>
      </p:sp>
      <p:sp>
        <p:nvSpPr>
          <p:cNvPr id="10" name="Title 1"/>
          <p:cNvSpPr>
            <a:spLocks noGrp="1"/>
          </p:cNvSpPr>
          <p:nvPr>
            <p:ph type="title"/>
          </p:nvPr>
        </p:nvSpPr>
        <p:spPr>
          <a:xfrm>
            <a:off x="35496" y="44624"/>
            <a:ext cx="7560840" cy="625434"/>
          </a:xfrm>
        </p:spPr>
        <p:txBody>
          <a:bodyPr>
            <a:noAutofit/>
          </a:bodyPr>
          <a:lstStyle/>
          <a:p>
            <a:r>
              <a:rPr lang="en-US" sz="4000" dirty="0" smtClean="0"/>
              <a:t>4 – Content Assessment</a:t>
            </a:r>
            <a:endParaRPr lang="en-GB" sz="4000" b="1" dirty="0" smtClean="0"/>
          </a:p>
        </p:txBody>
      </p:sp>
      <p:sp>
        <p:nvSpPr>
          <p:cNvPr id="2" name="Rectangle 1"/>
          <p:cNvSpPr/>
          <p:nvPr/>
        </p:nvSpPr>
        <p:spPr>
          <a:xfrm>
            <a:off x="150564" y="1124744"/>
            <a:ext cx="8741916" cy="5509200"/>
          </a:xfrm>
          <a:prstGeom prst="rect">
            <a:avLst/>
          </a:prstGeom>
        </p:spPr>
        <p:txBody>
          <a:bodyPr wrap="square">
            <a:spAutoFit/>
          </a:bodyPr>
          <a:lstStyle/>
          <a:p>
            <a:pPr>
              <a:buClr>
                <a:srgbClr val="0070C0"/>
              </a:buClr>
              <a:buSzPct val="80000"/>
              <a:tabLst>
                <a:tab pos="8515350" algn="r"/>
              </a:tabLst>
            </a:pPr>
            <a:r>
              <a:rPr lang="en-US" sz="2200" b="1" dirty="0" smtClean="0">
                <a:solidFill>
                  <a:srgbClr val="FF0000"/>
                </a:solidFill>
              </a:rPr>
              <a:t>Question </a:t>
            </a:r>
            <a:r>
              <a:rPr lang="en-US" sz="2200" b="1" dirty="0">
                <a:solidFill>
                  <a:srgbClr val="FF0000"/>
                </a:solidFill>
              </a:rPr>
              <a:t>2</a:t>
            </a:r>
          </a:p>
          <a:p>
            <a:pPr marL="457200" indent="-457200">
              <a:buClr>
                <a:srgbClr val="0070C0"/>
              </a:buClr>
              <a:buSzPct val="100000"/>
              <a:buFont typeface="+mj-lt"/>
              <a:buAutoNum type="alphaLcParenR"/>
              <a:tabLst>
                <a:tab pos="8515350" algn="r"/>
              </a:tabLst>
            </a:pPr>
            <a:r>
              <a:rPr lang="en-US" sz="2200" dirty="0" smtClean="0">
                <a:solidFill>
                  <a:srgbClr val="FF0000"/>
                </a:solidFill>
              </a:rPr>
              <a:t>Identify </a:t>
            </a:r>
            <a:r>
              <a:rPr lang="en-US" sz="2200" dirty="0">
                <a:solidFill>
                  <a:srgbClr val="FF0000"/>
                </a:solidFill>
              </a:rPr>
              <a:t>two advantages to a local tour operator of having </a:t>
            </a:r>
            <a:r>
              <a:rPr lang="en-US" sz="2200" dirty="0" smtClean="0">
                <a:solidFill>
                  <a:srgbClr val="FF0000"/>
                </a:solidFill>
              </a:rPr>
              <a:t>their promotional </a:t>
            </a:r>
            <a:r>
              <a:rPr lang="en-US" sz="2200" dirty="0">
                <a:solidFill>
                  <a:srgbClr val="FF0000"/>
                </a:solidFill>
              </a:rPr>
              <a:t>leaflets on display in a hotel reception area. </a:t>
            </a:r>
            <a:r>
              <a:rPr lang="en-US" sz="2200" dirty="0" smtClean="0">
                <a:solidFill>
                  <a:srgbClr val="FF0000"/>
                </a:solidFill>
              </a:rPr>
              <a:t/>
            </a:r>
            <a:br>
              <a:rPr lang="en-US" sz="2200" dirty="0" smtClean="0">
                <a:solidFill>
                  <a:srgbClr val="FF0000"/>
                </a:solidFill>
              </a:rPr>
            </a:br>
            <a:r>
              <a:rPr lang="en-US" sz="2200" dirty="0" smtClean="0">
                <a:solidFill>
                  <a:srgbClr val="FF0000"/>
                </a:solidFill>
              </a:rPr>
              <a:t>	(4 marks)</a:t>
            </a:r>
          </a:p>
          <a:p>
            <a:pPr marL="457200" indent="-457200">
              <a:buClr>
                <a:srgbClr val="0070C0"/>
              </a:buClr>
              <a:buSzPct val="100000"/>
              <a:buFont typeface="+mj-lt"/>
              <a:buAutoNum type="alphaLcParenR"/>
              <a:tabLst>
                <a:tab pos="8515350" algn="r"/>
              </a:tabLst>
            </a:pPr>
            <a:r>
              <a:rPr lang="en-US" sz="2200" dirty="0" smtClean="0">
                <a:solidFill>
                  <a:srgbClr val="FF0000"/>
                </a:solidFill>
              </a:rPr>
              <a:t>Describe </a:t>
            </a:r>
            <a:r>
              <a:rPr lang="en-US" sz="2200" dirty="0">
                <a:solidFill>
                  <a:srgbClr val="FF0000"/>
                </a:solidFill>
              </a:rPr>
              <a:t>the main differences between a tour operator and </a:t>
            </a:r>
            <a:r>
              <a:rPr lang="en-US" sz="2200" dirty="0" smtClean="0">
                <a:solidFill>
                  <a:srgbClr val="FF0000"/>
                </a:solidFill>
              </a:rPr>
              <a:t>a travel </a:t>
            </a:r>
            <a:r>
              <a:rPr lang="en-US" sz="2200" dirty="0">
                <a:solidFill>
                  <a:srgbClr val="FF0000"/>
                </a:solidFill>
              </a:rPr>
              <a:t>agent. (4 </a:t>
            </a:r>
            <a:r>
              <a:rPr lang="en-US" sz="2200" dirty="0" smtClean="0">
                <a:solidFill>
                  <a:srgbClr val="FF0000"/>
                </a:solidFill>
              </a:rPr>
              <a:t>marks)</a:t>
            </a:r>
            <a:endParaRPr lang="en-US" sz="2200" dirty="0">
              <a:solidFill>
                <a:srgbClr val="FF0000"/>
              </a:solidFill>
            </a:endParaRPr>
          </a:p>
          <a:p>
            <a:pPr marL="457200" indent="-457200">
              <a:buClr>
                <a:srgbClr val="0070C0"/>
              </a:buClr>
              <a:buSzPct val="100000"/>
              <a:buFont typeface="+mj-lt"/>
              <a:buAutoNum type="alphaLcParenR"/>
              <a:tabLst>
                <a:tab pos="8515350" algn="r"/>
              </a:tabLst>
            </a:pPr>
            <a:r>
              <a:rPr lang="en-US" sz="2200" dirty="0" smtClean="0">
                <a:solidFill>
                  <a:srgbClr val="FF0000"/>
                </a:solidFill>
              </a:rPr>
              <a:t>Explain </a:t>
            </a:r>
            <a:r>
              <a:rPr lang="en-US" sz="2200" dirty="0">
                <a:solidFill>
                  <a:srgbClr val="FF0000"/>
                </a:solidFill>
              </a:rPr>
              <a:t>how tour operators put together packages that </a:t>
            </a:r>
            <a:r>
              <a:rPr lang="en-US" sz="2200" dirty="0" smtClean="0">
                <a:solidFill>
                  <a:srgbClr val="FF0000"/>
                </a:solidFill>
              </a:rPr>
              <a:t>allow tourists </a:t>
            </a:r>
            <a:r>
              <a:rPr lang="en-US" sz="2200" dirty="0">
                <a:solidFill>
                  <a:srgbClr val="FF0000"/>
                </a:solidFill>
              </a:rPr>
              <a:t>to visit more than one destination. </a:t>
            </a:r>
            <a:r>
              <a:rPr lang="en-US" sz="2200" dirty="0" smtClean="0">
                <a:solidFill>
                  <a:srgbClr val="FF0000"/>
                </a:solidFill>
              </a:rPr>
              <a:t>	(</a:t>
            </a:r>
            <a:r>
              <a:rPr lang="en-US" sz="2200" dirty="0">
                <a:solidFill>
                  <a:srgbClr val="FF0000"/>
                </a:solidFill>
              </a:rPr>
              <a:t>6 </a:t>
            </a:r>
            <a:r>
              <a:rPr lang="en-US" sz="2200" dirty="0" smtClean="0">
                <a:solidFill>
                  <a:srgbClr val="FF0000"/>
                </a:solidFill>
              </a:rPr>
              <a:t>marks)</a:t>
            </a:r>
            <a:endParaRPr lang="en-US" sz="2200" dirty="0">
              <a:solidFill>
                <a:srgbClr val="FF0000"/>
              </a:solidFill>
            </a:endParaRPr>
          </a:p>
          <a:p>
            <a:pPr>
              <a:buClr>
                <a:srgbClr val="0070C0"/>
              </a:buClr>
              <a:buSzPct val="100000"/>
              <a:tabLst>
                <a:tab pos="8515350" algn="r"/>
              </a:tabLst>
            </a:pPr>
            <a:r>
              <a:rPr lang="en-US" sz="2200" dirty="0">
                <a:solidFill>
                  <a:srgbClr val="FF0000"/>
                </a:solidFill>
              </a:rPr>
              <a:t>Question 3</a:t>
            </a:r>
          </a:p>
          <a:p>
            <a:pPr marL="457200" indent="-457200">
              <a:buClr>
                <a:srgbClr val="0070C0"/>
              </a:buClr>
              <a:buSzPct val="100000"/>
              <a:buFont typeface="+mj-lt"/>
              <a:buAutoNum type="alphaLcParenR"/>
              <a:tabLst>
                <a:tab pos="8515350" algn="r"/>
              </a:tabLst>
            </a:pPr>
            <a:r>
              <a:rPr lang="en-US" sz="2200" dirty="0" smtClean="0">
                <a:solidFill>
                  <a:srgbClr val="FF0000"/>
                </a:solidFill>
              </a:rPr>
              <a:t>Identify </a:t>
            </a:r>
            <a:r>
              <a:rPr lang="en-US" sz="2200" dirty="0">
                <a:solidFill>
                  <a:srgbClr val="FF0000"/>
                </a:solidFill>
              </a:rPr>
              <a:t>three products/services that international 5 star </a:t>
            </a:r>
            <a:r>
              <a:rPr lang="en-US" sz="2200" dirty="0" smtClean="0">
                <a:solidFill>
                  <a:srgbClr val="FF0000"/>
                </a:solidFill>
              </a:rPr>
              <a:t>hotels may </a:t>
            </a:r>
            <a:r>
              <a:rPr lang="en-US" sz="2200" dirty="0">
                <a:solidFill>
                  <a:srgbClr val="FF0000"/>
                </a:solidFill>
              </a:rPr>
              <a:t>provide for their leisure tourists. </a:t>
            </a:r>
            <a:r>
              <a:rPr lang="en-US" sz="2200" dirty="0" smtClean="0">
                <a:solidFill>
                  <a:srgbClr val="FF0000"/>
                </a:solidFill>
              </a:rPr>
              <a:t>	(</a:t>
            </a:r>
            <a:r>
              <a:rPr lang="en-US" sz="2200" dirty="0">
                <a:solidFill>
                  <a:srgbClr val="FF0000"/>
                </a:solidFill>
              </a:rPr>
              <a:t>3 </a:t>
            </a:r>
            <a:r>
              <a:rPr lang="en-US" sz="2200" dirty="0" smtClean="0">
                <a:solidFill>
                  <a:srgbClr val="FF0000"/>
                </a:solidFill>
              </a:rPr>
              <a:t>marks)</a:t>
            </a:r>
            <a:endParaRPr lang="en-US" sz="2200" dirty="0">
              <a:solidFill>
                <a:srgbClr val="FF0000"/>
              </a:solidFill>
            </a:endParaRPr>
          </a:p>
          <a:p>
            <a:pPr marL="457200" indent="-457200">
              <a:buClr>
                <a:srgbClr val="0070C0"/>
              </a:buClr>
              <a:buSzPct val="100000"/>
              <a:buFont typeface="+mj-lt"/>
              <a:buAutoNum type="alphaLcParenR"/>
              <a:tabLst>
                <a:tab pos="8515350" algn="r"/>
              </a:tabLst>
            </a:pPr>
            <a:r>
              <a:rPr lang="en-US" sz="2200" dirty="0" smtClean="0">
                <a:solidFill>
                  <a:srgbClr val="FF0000"/>
                </a:solidFill>
              </a:rPr>
              <a:t>Explain </a:t>
            </a:r>
            <a:r>
              <a:rPr lang="en-US" sz="2200" dirty="0">
                <a:solidFill>
                  <a:srgbClr val="FF0000"/>
                </a:solidFill>
              </a:rPr>
              <a:t>three services provided by major international 5 </a:t>
            </a:r>
            <a:r>
              <a:rPr lang="en-US" sz="2200" dirty="0" smtClean="0">
                <a:solidFill>
                  <a:srgbClr val="FF0000"/>
                </a:solidFill>
              </a:rPr>
              <a:t>star hotels </a:t>
            </a:r>
            <a:r>
              <a:rPr lang="en-US" sz="2200" dirty="0">
                <a:solidFill>
                  <a:srgbClr val="FF0000"/>
                </a:solidFill>
              </a:rPr>
              <a:t>for the convenience of their business guests. </a:t>
            </a:r>
            <a:r>
              <a:rPr lang="en-US" sz="2200" dirty="0" smtClean="0">
                <a:solidFill>
                  <a:srgbClr val="FF0000"/>
                </a:solidFill>
              </a:rPr>
              <a:t>	(</a:t>
            </a:r>
            <a:r>
              <a:rPr lang="en-US" sz="2200" dirty="0">
                <a:solidFill>
                  <a:srgbClr val="FF0000"/>
                </a:solidFill>
              </a:rPr>
              <a:t>6 </a:t>
            </a:r>
            <a:r>
              <a:rPr lang="en-US" sz="2200" dirty="0" smtClean="0">
                <a:solidFill>
                  <a:srgbClr val="FF0000"/>
                </a:solidFill>
              </a:rPr>
              <a:t>mark)</a:t>
            </a:r>
            <a:endParaRPr lang="en-US" sz="2200" dirty="0">
              <a:solidFill>
                <a:srgbClr val="FF0000"/>
              </a:solidFill>
            </a:endParaRPr>
          </a:p>
          <a:p>
            <a:pPr marL="457200" indent="-457200">
              <a:buClr>
                <a:srgbClr val="0070C0"/>
              </a:buClr>
              <a:buSzPct val="100000"/>
              <a:buFont typeface="+mj-lt"/>
              <a:buAutoNum type="alphaLcParenR"/>
              <a:tabLst>
                <a:tab pos="8515350" algn="r"/>
              </a:tabLst>
            </a:pPr>
            <a:r>
              <a:rPr lang="en-US" sz="2200" dirty="0" smtClean="0">
                <a:solidFill>
                  <a:srgbClr val="FF0000"/>
                </a:solidFill>
              </a:rPr>
              <a:t>Discuss </a:t>
            </a:r>
            <a:r>
              <a:rPr lang="en-US" sz="2200" dirty="0">
                <a:solidFill>
                  <a:srgbClr val="FF0000"/>
                </a:solidFill>
              </a:rPr>
              <a:t>the ways in which international 5 star hotels meet </a:t>
            </a:r>
            <a:r>
              <a:rPr lang="en-US" sz="2200" dirty="0" smtClean="0">
                <a:solidFill>
                  <a:srgbClr val="FF0000"/>
                </a:solidFill>
              </a:rPr>
              <a:t>the needs </a:t>
            </a:r>
            <a:r>
              <a:rPr lang="en-US" sz="2200" dirty="0">
                <a:solidFill>
                  <a:srgbClr val="FF0000"/>
                </a:solidFill>
              </a:rPr>
              <a:t>of family visitors, travelling with young children. </a:t>
            </a:r>
            <a:r>
              <a:rPr lang="en-US" sz="2200" dirty="0" smtClean="0">
                <a:solidFill>
                  <a:srgbClr val="FF0000"/>
                </a:solidFill>
              </a:rPr>
              <a:t>	(</a:t>
            </a:r>
            <a:r>
              <a:rPr lang="en-US" sz="2200" dirty="0">
                <a:solidFill>
                  <a:srgbClr val="FF0000"/>
                </a:solidFill>
              </a:rPr>
              <a:t>6 </a:t>
            </a:r>
            <a:r>
              <a:rPr lang="en-US" sz="2200" dirty="0" smtClean="0">
                <a:solidFill>
                  <a:srgbClr val="FF0000"/>
                </a:solidFill>
              </a:rPr>
              <a:t>marks)</a:t>
            </a:r>
            <a:endParaRPr lang="en-US" sz="2200" dirty="0">
              <a:solidFill>
                <a:srgbClr val="FF0000"/>
              </a:solidFill>
            </a:endParaRPr>
          </a:p>
          <a:p>
            <a:pPr algn="ctr">
              <a:buClr>
                <a:srgbClr val="0070C0"/>
              </a:buClr>
              <a:buSzPct val="100000"/>
              <a:tabLst>
                <a:tab pos="8515350" algn="r"/>
              </a:tabLst>
            </a:pPr>
            <a:r>
              <a:rPr lang="en-US" sz="2000" i="1" dirty="0">
                <a:solidFill>
                  <a:srgbClr val="FF0000"/>
                </a:solidFill>
              </a:rPr>
              <a:t>Source: Cambridge 0471 PI Q4 (a) and (c) November </a:t>
            </a:r>
            <a:r>
              <a:rPr lang="en-US" sz="2000" i="1" dirty="0" smtClean="0">
                <a:solidFill>
                  <a:srgbClr val="FF0000"/>
                </a:solidFill>
              </a:rPr>
              <a:t>2009</a:t>
            </a:r>
            <a:endParaRPr lang="en-US" sz="2000" i="1" dirty="0">
              <a:solidFill>
                <a:srgbClr val="FF0000"/>
              </a:solidFill>
            </a:endParaRPr>
          </a:p>
        </p:txBody>
      </p:sp>
      <p:sp>
        <p:nvSpPr>
          <p:cNvPr id="3" name="TextBox 2">
            <a:hlinkClick r:id="rId4" action="ppaction://hlinkfile"/>
          </p:cNvPr>
          <p:cNvSpPr txBox="1"/>
          <p:nvPr/>
        </p:nvSpPr>
        <p:spPr>
          <a:xfrm>
            <a:off x="8388424" y="1124744"/>
            <a:ext cx="561372" cy="830997"/>
          </a:xfrm>
          <a:prstGeom prst="rect">
            <a:avLst/>
          </a:prstGeom>
          <a:noFill/>
        </p:spPr>
        <p:txBody>
          <a:bodyPr wrap="none" rtlCol="0">
            <a:spAutoFit/>
          </a:bodyPr>
          <a:lstStyle/>
          <a:p>
            <a:r>
              <a:rPr lang="en-US" sz="48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24608245"/>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698557" cy="5647700"/>
          </a:xfrm>
          <a:prstGeom prst="rect">
            <a:avLst/>
          </a:prstGeom>
        </p:spPr>
        <p:txBody>
          <a:bodyPr wrap="square">
            <a:spAutoFit/>
          </a:bodyPr>
          <a:lstStyle/>
          <a:p>
            <a:pPr>
              <a:buClr>
                <a:srgbClr val="0070C0"/>
              </a:buClr>
            </a:pPr>
            <a:r>
              <a:rPr lang="en-US" sz="1900" b="1" dirty="0" smtClean="0">
                <a:solidFill>
                  <a:srgbClr val="C00000"/>
                </a:solidFill>
              </a:rPr>
              <a:t>Identify </a:t>
            </a:r>
            <a:r>
              <a:rPr lang="en-US" sz="1900" b="1" dirty="0">
                <a:solidFill>
                  <a:srgbClr val="C00000"/>
                </a:solidFill>
              </a:rPr>
              <a:t>and describe tourism products</a:t>
            </a:r>
          </a:p>
          <a:p>
            <a:pPr marL="292100" indent="-292100">
              <a:buClr>
                <a:srgbClr val="0070C0"/>
              </a:buClr>
              <a:buSzPct val="80000"/>
              <a:buFont typeface="Arial" panose="020B0604020202020204" pitchFamily="34" charset="0"/>
              <a:buChar char="►"/>
            </a:pPr>
            <a:r>
              <a:rPr lang="en-US" sz="1900" dirty="0"/>
              <a:t>We have already examined the roles of the main travel and tourism providers, so you will be familiar with the main components of the travel and tourism industry and should, therefore, be able to easily identify the main product or service that each provider offers.</a:t>
            </a:r>
          </a:p>
          <a:p>
            <a:pPr marL="292100" indent="-292100">
              <a:buClr>
                <a:srgbClr val="0070C0"/>
              </a:buClr>
              <a:buSzPct val="80000"/>
              <a:buFont typeface="Arial" panose="020B0604020202020204" pitchFamily="34" charset="0"/>
              <a:buChar char="►"/>
            </a:pPr>
            <a:r>
              <a:rPr lang="en-US" sz="1900" dirty="0"/>
              <a:t>The component title tells you the type of product or service being offered - example, accommodation providers offer accommodation. But in order to be able to achieve the higher level marks in the external examination covering this unit, you must also be able to ‘describe’ what these types of products include. </a:t>
            </a:r>
            <a:endParaRPr lang="en-US" sz="1900" dirty="0" smtClean="0"/>
          </a:p>
          <a:p>
            <a:pPr marL="292100" indent="-292100">
              <a:buClr>
                <a:srgbClr val="0070C0"/>
              </a:buClr>
              <a:buSzPct val="80000"/>
              <a:buFont typeface="Arial" panose="020B0604020202020204" pitchFamily="34" charset="0"/>
              <a:buChar char="►"/>
            </a:pPr>
            <a:r>
              <a:rPr lang="en-US" sz="1900" dirty="0" smtClean="0"/>
              <a:t>Therefore</a:t>
            </a:r>
            <a:r>
              <a:rPr lang="en-US" sz="1900" dirty="0"/>
              <a:t>, rather than the obvious </a:t>
            </a:r>
            <a:r>
              <a:rPr lang="en-US" sz="1900" dirty="0" smtClean="0"/>
              <a:t/>
            </a:r>
            <a:br>
              <a:rPr lang="en-US" sz="1900" dirty="0" smtClean="0"/>
            </a:br>
            <a:r>
              <a:rPr lang="en-US" sz="1900" dirty="0" smtClean="0"/>
              <a:t>identification </a:t>
            </a:r>
            <a:r>
              <a:rPr lang="en-US" sz="1900" dirty="0"/>
              <a:t>that a hotel offers </a:t>
            </a:r>
            <a:r>
              <a:rPr lang="en-US" sz="1900" dirty="0" smtClean="0"/>
              <a:t/>
            </a:r>
            <a:br>
              <a:rPr lang="en-US" sz="1900" dirty="0" smtClean="0"/>
            </a:br>
            <a:r>
              <a:rPr lang="en-US" sz="1900" dirty="0" smtClean="0"/>
              <a:t>accommodation</a:t>
            </a:r>
            <a:r>
              <a:rPr lang="en-US" sz="1900" dirty="0"/>
              <a:t>, you may be asked to </a:t>
            </a:r>
            <a:r>
              <a:rPr lang="en-US" sz="1900" dirty="0" smtClean="0"/>
              <a:t/>
            </a:r>
            <a:br>
              <a:rPr lang="en-US" sz="1900" dirty="0" smtClean="0"/>
            </a:br>
            <a:r>
              <a:rPr lang="en-US" sz="1900" dirty="0" smtClean="0"/>
              <a:t>describe </a:t>
            </a:r>
            <a:r>
              <a:rPr lang="en-US" sz="1900" dirty="0"/>
              <a:t>the difference in the type of </a:t>
            </a:r>
            <a:r>
              <a:rPr lang="en-US" sz="1900" dirty="0" smtClean="0"/>
              <a:t/>
            </a:r>
            <a:br>
              <a:rPr lang="en-US" sz="1900" dirty="0" smtClean="0"/>
            </a:br>
            <a:r>
              <a:rPr lang="en-US" sz="1900" dirty="0" smtClean="0"/>
              <a:t>accommodation </a:t>
            </a:r>
            <a:r>
              <a:rPr lang="en-US" sz="1900" dirty="0"/>
              <a:t>provided by, for example, </a:t>
            </a:r>
            <a:r>
              <a:rPr lang="en-US" sz="1900" dirty="0" smtClean="0"/>
              <a:t/>
            </a:r>
            <a:br>
              <a:rPr lang="en-US" sz="1900" dirty="0" smtClean="0"/>
            </a:br>
            <a:r>
              <a:rPr lang="en-US" sz="1900" dirty="0" smtClean="0"/>
              <a:t>the </a:t>
            </a:r>
            <a:r>
              <a:rPr lang="en-US" sz="1900" dirty="0"/>
              <a:t>5 star Empire Hotel and Country Club </a:t>
            </a:r>
            <a:r>
              <a:rPr lang="en-US" sz="1900" dirty="0" smtClean="0"/>
              <a:t/>
            </a:r>
            <a:br>
              <a:rPr lang="en-US" sz="1900" dirty="0" smtClean="0"/>
            </a:br>
            <a:r>
              <a:rPr lang="en-US" sz="1900" dirty="0" smtClean="0"/>
              <a:t>in </a:t>
            </a:r>
            <a:r>
              <a:rPr lang="en-US" sz="1900" dirty="0"/>
              <a:t>Brunei Darussalam and by the non-rated, </a:t>
            </a:r>
            <a:r>
              <a:rPr lang="en-US" sz="1900" dirty="0" smtClean="0"/>
              <a:t/>
            </a:r>
            <a:br>
              <a:rPr lang="en-US" sz="1900" dirty="0" smtClean="0"/>
            </a:br>
            <a:r>
              <a:rPr lang="en-US" sz="1900" dirty="0" smtClean="0"/>
              <a:t>shared </a:t>
            </a:r>
            <a:r>
              <a:rPr lang="en-US" sz="1900" dirty="0"/>
              <a:t>dormitories of Martin’s Eco-Lodge </a:t>
            </a:r>
            <a:r>
              <a:rPr lang="en-US" sz="1900" dirty="0" smtClean="0"/>
              <a:t/>
            </a:r>
            <a:br>
              <a:rPr lang="en-US" sz="1900" dirty="0" smtClean="0"/>
            </a:br>
            <a:r>
              <a:rPr lang="en-US" sz="1900" dirty="0" smtClean="0"/>
              <a:t>in </a:t>
            </a:r>
            <a:r>
              <a:rPr lang="en-US" sz="1900" dirty="0"/>
              <a:t>the </a:t>
            </a:r>
            <a:r>
              <a:rPr lang="en-US" sz="1900" dirty="0" err="1"/>
              <a:t>Sinharaja</a:t>
            </a:r>
            <a:r>
              <a:rPr lang="en-US" sz="1900" dirty="0"/>
              <a:t> Forest in Sri Lanka..</a:t>
            </a:r>
            <a:endParaRPr lang="en-US" sz="19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132</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5122" name="Picture 2" descr="Image result for Empire Hotel and Country Club in Brune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5136" y="4005064"/>
            <a:ext cx="3427581" cy="2629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038044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698557" cy="2723823"/>
          </a:xfrm>
          <a:prstGeom prst="rect">
            <a:avLst/>
          </a:prstGeom>
        </p:spPr>
        <p:txBody>
          <a:bodyPr wrap="square">
            <a:spAutoFit/>
          </a:bodyPr>
          <a:lstStyle/>
          <a:p>
            <a:pPr>
              <a:buClr>
                <a:srgbClr val="0070C0"/>
              </a:buClr>
            </a:pPr>
            <a:r>
              <a:rPr lang="en-US" sz="1900" b="1" dirty="0" smtClean="0">
                <a:solidFill>
                  <a:srgbClr val="C00000"/>
                </a:solidFill>
              </a:rPr>
              <a:t>Identify </a:t>
            </a:r>
            <a:r>
              <a:rPr lang="en-US" sz="1900" b="1" dirty="0">
                <a:solidFill>
                  <a:srgbClr val="C00000"/>
                </a:solidFill>
              </a:rPr>
              <a:t>and describe tourism products</a:t>
            </a:r>
          </a:p>
          <a:p>
            <a:pPr marL="347663" indent="-347663">
              <a:buClr>
                <a:srgbClr val="0070C0"/>
              </a:buClr>
              <a:buSzPct val="80000"/>
              <a:buFont typeface="Arial" panose="020B0604020202020204" pitchFamily="34" charset="0"/>
              <a:buChar char="►"/>
            </a:pPr>
            <a:r>
              <a:rPr lang="en-US" sz="1900" dirty="0"/>
              <a:t>Similarly, you may be asked to describe the type of passenger transport available on one of the government-run </a:t>
            </a:r>
            <a:r>
              <a:rPr lang="en-US" sz="1900" dirty="0" err="1"/>
              <a:t>mailboats</a:t>
            </a:r>
            <a:r>
              <a:rPr lang="en-US" sz="1900" dirty="0"/>
              <a:t> in the Bahamas or the passenger experience onboard the Trans-Mongolian Express railway journey from Moscow to Beijing. </a:t>
            </a:r>
            <a:endParaRPr lang="en-US" sz="1900" dirty="0" smtClean="0"/>
          </a:p>
          <a:p>
            <a:pPr marL="347663" indent="-347663">
              <a:buClr>
                <a:srgbClr val="0070C0"/>
              </a:buClr>
              <a:buSzPct val="80000"/>
              <a:buFont typeface="Arial" panose="020B0604020202020204" pitchFamily="34" charset="0"/>
              <a:buChar char="►"/>
            </a:pPr>
            <a:r>
              <a:rPr lang="en-US" sz="1900" dirty="0" smtClean="0"/>
              <a:t>Once </a:t>
            </a:r>
            <a:r>
              <a:rPr lang="en-US" sz="1900" dirty="0"/>
              <a:t>you have gained confidence in identifying and describing the main offerings of travel and tourism providers across the range of components in the travel and tourism industries, it is imperative to consider the inter-relationship between the different components.</a:t>
            </a:r>
            <a:endParaRPr lang="en-US" sz="19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132</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grpSp>
        <p:nvGrpSpPr>
          <p:cNvPr id="5" name="Group 4"/>
          <p:cNvGrpSpPr/>
          <p:nvPr/>
        </p:nvGrpSpPr>
        <p:grpSpPr>
          <a:xfrm>
            <a:off x="179510" y="3875951"/>
            <a:ext cx="3672410" cy="2721401"/>
            <a:chOff x="251520" y="4946685"/>
            <a:chExt cx="3672410" cy="2721401"/>
          </a:xfrm>
        </p:grpSpPr>
        <p:sp>
          <p:nvSpPr>
            <p:cNvPr id="6" name="Rounded Rectangle 5"/>
            <p:cNvSpPr/>
            <p:nvPr/>
          </p:nvSpPr>
          <p:spPr>
            <a:xfrm>
              <a:off x="280991" y="4946685"/>
              <a:ext cx="3642939" cy="2721401"/>
            </a:xfrm>
            <a:prstGeom prst="roundRect">
              <a:avLst>
                <a:gd name="adj" fmla="val 4717"/>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lIns="365760" rIns="91440" rtlCol="0" anchor="ctr"/>
            <a:lstStyle/>
            <a:p>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more research you can carry out into the range of travel and tourism products and services that are now available around the world, the better equipped you will be in answering the case-study type questions that occur in the examination in Paper 1.</a:t>
              </a:r>
            </a:p>
          </p:txBody>
        </p:sp>
        <p:sp>
          <p:nvSpPr>
            <p:cNvPr id="7" name="Rounded Rectangle 6"/>
            <p:cNvSpPr/>
            <p:nvPr/>
          </p:nvSpPr>
          <p:spPr>
            <a:xfrm>
              <a:off x="251520" y="4946685"/>
              <a:ext cx="288034" cy="2721401"/>
            </a:xfrm>
            <a:prstGeom prst="roundRect">
              <a:avLst>
                <a:gd name="adj" fmla="val 4717"/>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400" b="1" dirty="0" smtClean="0">
                  <a:solidFill>
                    <a:schemeClr val="bg1"/>
                  </a:solidFill>
                  <a:latin typeface="Arial" panose="020B0604020202020204" pitchFamily="34" charset="0"/>
                  <a:cs typeface="Arial" panose="020B0604020202020204" pitchFamily="34" charset="0"/>
                </a:rPr>
                <a:t>KEY NOTE FOR STUDENTS</a:t>
              </a:r>
              <a:endParaRPr lang="en-US" sz="1400" dirty="0" smtClean="0">
                <a:solidFill>
                  <a:schemeClr val="bg1"/>
                </a:solidFill>
                <a:latin typeface="Arial" panose="020B0604020202020204" pitchFamily="34" charset="0"/>
                <a:cs typeface="Arial" panose="020B0604020202020204" pitchFamily="34" charset="0"/>
              </a:endParaRPr>
            </a:p>
          </p:txBody>
        </p:sp>
      </p:grpSp>
      <p:sp>
        <p:nvSpPr>
          <p:cNvPr id="8" name="Rounded Rectangle 7"/>
          <p:cNvSpPr/>
          <p:nvPr/>
        </p:nvSpPr>
        <p:spPr>
          <a:xfrm>
            <a:off x="3995936" y="3875951"/>
            <a:ext cx="4910944" cy="2721401"/>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700" b="1" dirty="0" smtClean="0">
                <a:solidFill>
                  <a:srgbClr val="C00000"/>
                </a:solidFill>
                <a:latin typeface="Arial" panose="020B0604020202020204" pitchFamily="34" charset="0"/>
                <a:cs typeface="Arial" panose="020B0604020202020204" pitchFamily="34" charset="0"/>
              </a:rPr>
              <a:t>Activity 1</a:t>
            </a:r>
            <a:endParaRPr lang="en-US" sz="1700" b="1" dirty="0">
              <a:solidFill>
                <a:srgbClr val="C00000"/>
              </a:solidFill>
              <a:latin typeface="Arial" panose="020B0604020202020204" pitchFamily="34" charset="0"/>
              <a:cs typeface="Arial" panose="020B0604020202020204" pitchFamily="34" charset="0"/>
            </a:endParaRPr>
          </a:p>
          <a:p>
            <a:r>
              <a:rPr lang="en-US" sz="1700" dirty="0">
                <a:solidFill>
                  <a:schemeClr val="tx1"/>
                </a:solidFill>
                <a:latin typeface="Arial" panose="020B0604020202020204" pitchFamily="34" charset="0"/>
                <a:cs typeface="Arial" panose="020B0604020202020204" pitchFamily="34" charset="0"/>
              </a:rPr>
              <a:t>With regards to your local area, identify the main product or service of each of the following types of travel and tourism provider.</a:t>
            </a:r>
          </a:p>
          <a:p>
            <a:pPr marL="285750" indent="-28575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Travel agent</a:t>
            </a:r>
            <a:r>
              <a:rPr lang="en-US" sz="1700" dirty="0" smtClean="0">
                <a:solidFill>
                  <a:schemeClr val="tx1"/>
                </a:solidFill>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n-US" sz="1700" dirty="0" smtClean="0">
                <a:solidFill>
                  <a:schemeClr val="tx1"/>
                </a:solidFill>
                <a:latin typeface="Arial" panose="020B0604020202020204" pitchFamily="34" charset="0"/>
                <a:cs typeface="Arial" panose="020B0604020202020204" pitchFamily="34" charset="0"/>
              </a:rPr>
              <a:t>Tour </a:t>
            </a:r>
            <a:r>
              <a:rPr lang="en-US" sz="1700" dirty="0">
                <a:solidFill>
                  <a:schemeClr val="tx1"/>
                </a:solidFill>
                <a:latin typeface="Arial" panose="020B0604020202020204" pitchFamily="34" charset="0"/>
                <a:cs typeface="Arial" panose="020B0604020202020204" pitchFamily="34" charset="0"/>
              </a:rPr>
              <a:t>operator:</a:t>
            </a:r>
          </a:p>
          <a:p>
            <a:pPr marL="285750" indent="-28575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Accommodation provider:</a:t>
            </a:r>
          </a:p>
          <a:p>
            <a:pPr marL="285750" indent="-28575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Transport provider:</a:t>
            </a:r>
          </a:p>
          <a:p>
            <a:pPr marL="285750" indent="-28575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Tourist </a:t>
            </a:r>
            <a:r>
              <a:rPr lang="en-US" sz="1700" dirty="0" smtClean="0">
                <a:solidFill>
                  <a:schemeClr val="tx1"/>
                </a:solidFill>
                <a:latin typeface="Arial" panose="020B0604020202020204" pitchFamily="34" charset="0"/>
                <a:cs typeface="Arial" panose="020B0604020202020204" pitchFamily="34" charset="0"/>
              </a:rPr>
              <a:t>attraction:	Catering </a:t>
            </a:r>
            <a:r>
              <a:rPr lang="en-US" sz="1700" dirty="0">
                <a:solidFill>
                  <a:schemeClr val="tx1"/>
                </a:solidFill>
                <a:latin typeface="Arial" panose="020B0604020202020204" pitchFamily="34" charset="0"/>
                <a:cs typeface="Arial" panose="020B0604020202020204" pitchFamily="34" charset="0"/>
              </a:rPr>
              <a:t>outlet:</a:t>
            </a:r>
          </a:p>
          <a:p>
            <a:pPr marL="285750" indent="-28575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Entertainment venue:</a:t>
            </a:r>
          </a:p>
        </p:txBody>
      </p:sp>
      <p:sp>
        <p:nvSpPr>
          <p:cNvPr id="9" name="Oval 8"/>
          <p:cNvSpPr/>
          <p:nvPr/>
        </p:nvSpPr>
        <p:spPr>
          <a:xfrm rot="2089674">
            <a:off x="8651616" y="3995253"/>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11" name="Picture 10"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107400" y="4838339"/>
            <a:ext cx="1008043" cy="75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1531713"/>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133</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
        <p:nvSpPr>
          <p:cNvPr id="12" name="Rounded Rectangle 11"/>
          <p:cNvSpPr/>
          <p:nvPr/>
        </p:nvSpPr>
        <p:spPr>
          <a:xfrm>
            <a:off x="165110" y="1124744"/>
            <a:ext cx="8727370" cy="5507861"/>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743200" rtlCol="0" anchor="ctr"/>
          <a:lstStyle/>
          <a:p>
            <a:r>
              <a:rPr lang="en-US" sz="2110" b="1" dirty="0" smtClean="0">
                <a:solidFill>
                  <a:srgbClr val="C00000"/>
                </a:solidFill>
                <a:latin typeface="Arial" panose="020B0604020202020204" pitchFamily="34" charset="0"/>
                <a:cs typeface="Arial" panose="020B0604020202020204" pitchFamily="34" charset="0"/>
              </a:rPr>
              <a:t>Example</a:t>
            </a:r>
            <a:endParaRPr lang="en-US" sz="2110"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sz="2110" b="1" dirty="0" smtClean="0">
                <a:solidFill>
                  <a:schemeClr val="tx1"/>
                </a:solidFill>
                <a:latin typeface="Arial" panose="020B0604020202020204" pitchFamily="34" charset="0"/>
                <a:cs typeface="Arial" panose="020B0604020202020204" pitchFamily="34" charset="0"/>
              </a:rPr>
              <a:t>Martin’s </a:t>
            </a:r>
            <a:r>
              <a:rPr lang="en-US" sz="2110" b="1" dirty="0">
                <a:solidFill>
                  <a:schemeClr val="tx1"/>
                </a:solidFill>
                <a:latin typeface="Arial" panose="020B0604020202020204" pitchFamily="34" charset="0"/>
                <a:cs typeface="Arial" panose="020B0604020202020204" pitchFamily="34" charset="0"/>
              </a:rPr>
              <a:t>lodge in </a:t>
            </a:r>
            <a:r>
              <a:rPr lang="en-US" sz="2110" b="1" dirty="0" err="1" smtClean="0">
                <a:solidFill>
                  <a:schemeClr val="tx1"/>
                </a:solidFill>
                <a:latin typeface="Arial" panose="020B0604020202020204" pitchFamily="34" charset="0"/>
                <a:cs typeface="Arial" panose="020B0604020202020204" pitchFamily="34" charset="0"/>
              </a:rPr>
              <a:t>Sinharaja</a:t>
            </a:r>
            <a:r>
              <a:rPr lang="en-US" sz="2110" b="1" dirty="0" smtClean="0">
                <a:solidFill>
                  <a:schemeClr val="tx1"/>
                </a:solidFill>
                <a:latin typeface="Arial" panose="020B0604020202020204" pitchFamily="34" charset="0"/>
                <a:cs typeface="Arial" panose="020B0604020202020204" pitchFamily="34" charset="0"/>
              </a:rPr>
              <a:t> </a:t>
            </a:r>
            <a:r>
              <a:rPr lang="en-US" sz="2110" b="1" dirty="0">
                <a:solidFill>
                  <a:schemeClr val="tx1"/>
                </a:solidFill>
                <a:latin typeface="Arial" panose="020B0604020202020204" pitchFamily="34" charset="0"/>
                <a:cs typeface="Arial" panose="020B0604020202020204" pitchFamily="34" charset="0"/>
              </a:rPr>
              <a:t>Forest Reserve, Sri </a:t>
            </a:r>
            <a:r>
              <a:rPr lang="en-US" sz="2110" b="1" dirty="0" smtClean="0">
                <a:solidFill>
                  <a:schemeClr val="tx1"/>
                </a:solidFill>
                <a:latin typeface="Arial" panose="020B0604020202020204" pitchFamily="34" charset="0"/>
                <a:cs typeface="Arial" panose="020B0604020202020204" pitchFamily="34" charset="0"/>
              </a:rPr>
              <a:t>Lanka</a:t>
            </a:r>
            <a:endParaRPr lang="en-US" sz="2110" b="1" dirty="0">
              <a:solidFill>
                <a:schemeClr val="tx1"/>
              </a:solidFill>
              <a:latin typeface="Arial" panose="020B0604020202020204" pitchFamily="34" charset="0"/>
              <a:cs typeface="Arial" panose="020B0604020202020204" pitchFamily="34" charset="0"/>
            </a:endParaRPr>
          </a:p>
          <a:p>
            <a:pPr marL="347663" indent="-347663">
              <a:buClr>
                <a:srgbClr val="C00000"/>
              </a:buClr>
              <a:buSzPct val="80000"/>
              <a:buFont typeface="Arial" panose="020B0604020202020204" pitchFamily="34" charset="0"/>
              <a:buChar char="►"/>
            </a:pPr>
            <a:r>
              <a:rPr lang="en-US" sz="2110" dirty="0">
                <a:solidFill>
                  <a:schemeClr val="tx1"/>
                </a:solidFill>
                <a:latin typeface="Arial" panose="020B0604020202020204" pitchFamily="34" charset="0"/>
                <a:cs typeface="Arial" panose="020B0604020202020204" pitchFamily="34" charset="0"/>
              </a:rPr>
              <a:t>This is a simple guesthouse accommodation, with 10 rooms - some double, some triple and some dormitory style. Martin’s Lodge is located right on the edge of the </a:t>
            </a:r>
            <a:r>
              <a:rPr lang="en-US" sz="2110" dirty="0" err="1" smtClean="0">
                <a:solidFill>
                  <a:schemeClr val="tx1"/>
                </a:solidFill>
                <a:latin typeface="Arial" panose="020B0604020202020204" pitchFamily="34" charset="0"/>
                <a:cs typeface="Arial" panose="020B0604020202020204" pitchFamily="34" charset="0"/>
              </a:rPr>
              <a:t>Sinharaja</a:t>
            </a:r>
            <a:r>
              <a:rPr lang="en-US" sz="2110" dirty="0" smtClean="0">
                <a:solidFill>
                  <a:schemeClr val="tx1"/>
                </a:solidFill>
                <a:latin typeface="Arial" panose="020B0604020202020204" pitchFamily="34" charset="0"/>
                <a:cs typeface="Arial" panose="020B0604020202020204" pitchFamily="34" charset="0"/>
              </a:rPr>
              <a:t> </a:t>
            </a:r>
            <a:r>
              <a:rPr lang="en-US" sz="2110" dirty="0">
                <a:solidFill>
                  <a:schemeClr val="tx1"/>
                </a:solidFill>
                <a:latin typeface="Arial" panose="020B0604020202020204" pitchFamily="34" charset="0"/>
                <a:cs typeface="Arial" panose="020B0604020202020204" pitchFamily="34" charset="0"/>
              </a:rPr>
              <a:t>Rainforest and does not have a star-rating. </a:t>
            </a:r>
            <a:endParaRPr lang="en-US" sz="2110" dirty="0" smtClean="0">
              <a:solidFill>
                <a:schemeClr val="tx1"/>
              </a:solidFill>
              <a:latin typeface="Arial" panose="020B0604020202020204" pitchFamily="34" charset="0"/>
              <a:cs typeface="Arial" panose="020B0604020202020204" pitchFamily="34" charset="0"/>
            </a:endParaRPr>
          </a:p>
          <a:p>
            <a:pPr marL="347663" indent="-347663">
              <a:buClr>
                <a:srgbClr val="C00000"/>
              </a:buClr>
              <a:buSzPct val="80000"/>
              <a:buFont typeface="Arial" panose="020B0604020202020204" pitchFamily="34" charset="0"/>
              <a:buChar char="►"/>
            </a:pPr>
            <a:r>
              <a:rPr lang="en-US" sz="2110" dirty="0" smtClean="0">
                <a:solidFill>
                  <a:schemeClr val="tx1"/>
                </a:solidFill>
                <a:latin typeface="Arial" panose="020B0604020202020204" pitchFamily="34" charset="0"/>
                <a:cs typeface="Arial" panose="020B0604020202020204" pitchFamily="34" charset="0"/>
              </a:rPr>
              <a:t>Traditional </a:t>
            </a:r>
            <a:r>
              <a:rPr lang="en-US" sz="2110" dirty="0">
                <a:solidFill>
                  <a:schemeClr val="tx1"/>
                </a:solidFill>
                <a:latin typeface="Arial" panose="020B0604020202020204" pitchFamily="34" charset="0"/>
                <a:cs typeface="Arial" panose="020B0604020202020204" pitchFamily="34" charset="0"/>
              </a:rPr>
              <a:t>Sri Lankan meals are served in the common dining area. There is no air-conditioning and only limited supplies of hot water is available within the guesthouse. There are no other facilities in the accommodation.</a:t>
            </a:r>
          </a:p>
          <a:p>
            <a:pPr marL="347663" indent="-347663">
              <a:buClr>
                <a:srgbClr val="C00000"/>
              </a:buClr>
              <a:buSzPct val="80000"/>
              <a:buFont typeface="Arial" panose="020B0604020202020204" pitchFamily="34" charset="0"/>
              <a:buChar char="►"/>
            </a:pPr>
            <a:r>
              <a:rPr lang="en-US" sz="2110" dirty="0">
                <a:solidFill>
                  <a:schemeClr val="tx1"/>
                </a:solidFill>
                <a:latin typeface="Arial" panose="020B0604020202020204" pitchFamily="34" charset="0"/>
                <a:cs typeface="Arial" panose="020B0604020202020204" pitchFamily="34" charset="0"/>
              </a:rPr>
              <a:t>Bird watching and nature treks within the </a:t>
            </a:r>
            <a:r>
              <a:rPr lang="en-US" sz="2110" dirty="0" err="1" smtClean="0">
                <a:solidFill>
                  <a:schemeClr val="tx1"/>
                </a:solidFill>
                <a:latin typeface="Arial" panose="020B0604020202020204" pitchFamily="34" charset="0"/>
                <a:cs typeface="Arial" panose="020B0604020202020204" pitchFamily="34" charset="0"/>
              </a:rPr>
              <a:t>Sinharaja</a:t>
            </a:r>
            <a:r>
              <a:rPr lang="en-US" sz="2110" dirty="0" smtClean="0">
                <a:solidFill>
                  <a:schemeClr val="tx1"/>
                </a:solidFill>
                <a:latin typeface="Arial" panose="020B0604020202020204" pitchFamily="34" charset="0"/>
                <a:cs typeface="Arial" panose="020B0604020202020204" pitchFamily="34" charset="0"/>
              </a:rPr>
              <a:t> </a:t>
            </a:r>
            <a:r>
              <a:rPr lang="en-US" sz="2110" dirty="0">
                <a:solidFill>
                  <a:schemeClr val="tx1"/>
                </a:solidFill>
                <a:latin typeface="Arial" panose="020B0604020202020204" pitchFamily="34" charset="0"/>
                <a:cs typeface="Arial" panose="020B0604020202020204" pitchFamily="34" charset="0"/>
              </a:rPr>
              <a:t>Rainforest are offered by the owner of the guesthouse.</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6688" t="7494" r="1963" b="4226"/>
          <a:stretch/>
        </p:blipFill>
        <p:spPr>
          <a:xfrm>
            <a:off x="6156176" y="1224884"/>
            <a:ext cx="2632852" cy="1838457"/>
          </a:xfrm>
          <a:prstGeom prst="rect">
            <a:avLst/>
          </a:prstGeom>
        </p:spPr>
      </p:pic>
      <p:sp>
        <p:nvSpPr>
          <p:cNvPr id="13" name="Oval 12"/>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6146" name="Picture 2" descr="Image result for Martinâs lodge in Sinharaj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6176" y="3140968"/>
            <a:ext cx="2632852" cy="175352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Martinâs lodge food in Sinharaj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6176" y="5013176"/>
            <a:ext cx="2632852" cy="1512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5591216"/>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133</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
        <p:nvSpPr>
          <p:cNvPr id="12" name="Rounded Rectangle 11"/>
          <p:cNvSpPr/>
          <p:nvPr/>
        </p:nvSpPr>
        <p:spPr>
          <a:xfrm>
            <a:off x="165110" y="1124744"/>
            <a:ext cx="8727370" cy="5507861"/>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468880" rtlCol="0" anchor="ctr"/>
          <a:lstStyle/>
          <a:p>
            <a:r>
              <a:rPr lang="en-US" sz="1700" b="1" dirty="0" smtClean="0">
                <a:solidFill>
                  <a:srgbClr val="C00000"/>
                </a:solidFill>
                <a:latin typeface="Arial" panose="020B0604020202020204" pitchFamily="34" charset="0"/>
                <a:cs typeface="Arial" panose="020B0604020202020204" pitchFamily="34" charset="0"/>
              </a:rPr>
              <a:t>Example</a:t>
            </a:r>
            <a:endParaRPr lang="en-US" sz="1700"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sz="1700" b="1" dirty="0" smtClean="0">
                <a:solidFill>
                  <a:schemeClr val="tx1"/>
                </a:solidFill>
                <a:latin typeface="Arial" panose="020B0604020202020204" pitchFamily="34" charset="0"/>
                <a:cs typeface="Arial" panose="020B0604020202020204" pitchFamily="34" charset="0"/>
              </a:rPr>
              <a:t>The Empire Hotel and Country Club, Brunei </a:t>
            </a:r>
            <a:r>
              <a:rPr lang="en-US" sz="1700" b="1" dirty="0" err="1" smtClean="0">
                <a:solidFill>
                  <a:schemeClr val="tx1"/>
                </a:solidFill>
                <a:latin typeface="Arial" panose="020B0604020202020204" pitchFamily="34" charset="0"/>
                <a:cs typeface="Arial" panose="020B0604020202020204" pitchFamily="34" charset="0"/>
              </a:rPr>
              <a:t>Darussalem</a:t>
            </a:r>
            <a:endParaRPr lang="en-US" sz="1700" b="1" dirty="0" smtClean="0">
              <a:solidFill>
                <a:schemeClr val="tx1"/>
              </a:solidFill>
              <a:latin typeface="Arial" panose="020B0604020202020204" pitchFamily="34" charset="0"/>
              <a:cs typeface="Arial" panose="020B0604020202020204" pitchFamily="34" charset="0"/>
            </a:endParaRPr>
          </a:p>
          <a:p>
            <a:pPr marL="292100" indent="-292100">
              <a:buClr>
                <a:srgbClr val="C00000"/>
              </a:buClr>
              <a:buSzPct val="80000"/>
              <a:buFont typeface="Arial" panose="020B0604020202020204" pitchFamily="34" charset="0"/>
              <a:buChar char="►"/>
            </a:pPr>
            <a:r>
              <a:rPr lang="en-US" sz="1700" dirty="0" smtClean="0">
                <a:solidFill>
                  <a:schemeClr val="tx1"/>
                </a:solidFill>
                <a:latin typeface="Arial" panose="020B0604020202020204" pitchFamily="34" charset="0"/>
                <a:cs typeface="Arial" panose="020B0604020202020204" pitchFamily="34" charset="0"/>
              </a:rPr>
              <a:t>The </a:t>
            </a:r>
            <a:r>
              <a:rPr lang="en-US" sz="1700" dirty="0">
                <a:solidFill>
                  <a:schemeClr val="tx1"/>
                </a:solidFill>
                <a:latin typeface="Arial" panose="020B0604020202020204" pitchFamily="34" charset="0"/>
                <a:cs typeface="Arial" panose="020B0604020202020204" pitchFamily="34" charset="0"/>
              </a:rPr>
              <a:t>Empire Hotel is a luxury 5 star hotel, situated on the coast of the </a:t>
            </a:r>
            <a:r>
              <a:rPr lang="en-US" sz="1700" dirty="0" smtClean="0">
                <a:solidFill>
                  <a:schemeClr val="tx1"/>
                </a:solidFill>
                <a:latin typeface="Arial" panose="020B0604020202020204" pitchFamily="34" charset="0"/>
                <a:cs typeface="Arial" panose="020B0604020202020204" pitchFamily="34" charset="0"/>
              </a:rPr>
              <a:t>South </a:t>
            </a:r>
            <a:r>
              <a:rPr lang="en-US" sz="1700" dirty="0">
                <a:solidFill>
                  <a:schemeClr val="tx1"/>
                </a:solidFill>
                <a:latin typeface="Arial" panose="020B0604020202020204" pitchFamily="34" charset="0"/>
                <a:cs typeface="Arial" panose="020B0604020202020204" pitchFamily="34" charset="0"/>
              </a:rPr>
              <a:t>China Sea. It has almost </a:t>
            </a:r>
            <a:r>
              <a:rPr lang="en-US" sz="1700" dirty="0" smtClean="0">
                <a:solidFill>
                  <a:schemeClr val="tx1"/>
                </a:solidFill>
                <a:latin typeface="Arial" panose="020B0604020202020204" pitchFamily="34" charset="0"/>
                <a:cs typeface="Arial" panose="020B0604020202020204" pitchFamily="34" charset="0"/>
              </a:rPr>
              <a:t>470 </a:t>
            </a:r>
            <a:r>
              <a:rPr lang="en-US" sz="1700" dirty="0">
                <a:solidFill>
                  <a:schemeClr val="tx1"/>
                </a:solidFill>
                <a:latin typeface="Arial" panose="020B0604020202020204" pitchFamily="34" charset="0"/>
                <a:cs typeface="Arial" panose="020B0604020202020204" pitchFamily="34" charset="0"/>
              </a:rPr>
              <a:t>rooms, together with 34 suites and 16 villas, therefore offering customers a lot of choices. </a:t>
            </a:r>
            <a:endParaRPr lang="en-US" sz="1700" dirty="0" smtClean="0">
              <a:solidFill>
                <a:schemeClr val="tx1"/>
              </a:solidFill>
              <a:latin typeface="Arial" panose="020B0604020202020204" pitchFamily="34" charset="0"/>
              <a:cs typeface="Arial" panose="020B0604020202020204" pitchFamily="34" charset="0"/>
            </a:endParaRPr>
          </a:p>
          <a:p>
            <a:pPr marL="292100" indent="-292100">
              <a:buClr>
                <a:srgbClr val="C00000"/>
              </a:buClr>
              <a:buSzPct val="80000"/>
              <a:buFont typeface="Arial" panose="020B0604020202020204" pitchFamily="34" charset="0"/>
              <a:buChar char="►"/>
            </a:pPr>
            <a:r>
              <a:rPr lang="en-US" sz="1700" dirty="0" smtClean="0">
                <a:solidFill>
                  <a:schemeClr val="tx1"/>
                </a:solidFill>
                <a:latin typeface="Arial" panose="020B0604020202020204" pitchFamily="34" charset="0"/>
                <a:cs typeface="Arial" panose="020B0604020202020204" pitchFamily="34" charset="0"/>
              </a:rPr>
              <a:t>Each room </a:t>
            </a:r>
            <a:r>
              <a:rPr lang="en-US" sz="1700" dirty="0">
                <a:solidFill>
                  <a:schemeClr val="tx1"/>
                </a:solidFill>
                <a:latin typeface="Arial" panose="020B0604020202020204" pitchFamily="34" charset="0"/>
                <a:cs typeface="Arial" panose="020B0604020202020204" pitchFamily="34" charset="0"/>
              </a:rPr>
              <a:t>has a king-sized bed or twin beds and has a luxurious </a:t>
            </a:r>
            <a:r>
              <a:rPr lang="en-US" sz="1700" dirty="0" smtClean="0">
                <a:solidFill>
                  <a:schemeClr val="tx1"/>
                </a:solidFill>
                <a:latin typeface="Arial" panose="020B0604020202020204" pitchFamily="34" charset="0"/>
                <a:cs typeface="Arial" panose="020B0604020202020204" pitchFamily="34" charset="0"/>
              </a:rPr>
              <a:t>on-suite </a:t>
            </a:r>
            <a:r>
              <a:rPr lang="en-US" sz="1700" dirty="0">
                <a:solidFill>
                  <a:schemeClr val="tx1"/>
                </a:solidFill>
                <a:latin typeface="Arial" panose="020B0604020202020204" pitchFamily="34" charset="0"/>
                <a:cs typeface="Arial" panose="020B0604020202020204" pitchFamily="34" charset="0"/>
              </a:rPr>
              <a:t>bathroom and a private balcony. Every room </a:t>
            </a:r>
            <a:r>
              <a:rPr lang="en-US" sz="1700" dirty="0" smtClean="0">
                <a:solidFill>
                  <a:schemeClr val="tx1"/>
                </a:solidFill>
                <a:latin typeface="Arial" panose="020B0604020202020204" pitchFamily="34" charset="0"/>
                <a:cs typeface="Arial" panose="020B0604020202020204" pitchFamily="34" charset="0"/>
              </a:rPr>
              <a:t>has </a:t>
            </a:r>
            <a:r>
              <a:rPr lang="en-US" sz="1700" dirty="0">
                <a:solidFill>
                  <a:schemeClr val="tx1"/>
                </a:solidFill>
                <a:latin typeface="Arial" panose="020B0604020202020204" pitchFamily="34" charset="0"/>
                <a:cs typeface="Arial" panose="020B0604020202020204" pitchFamily="34" charset="0"/>
              </a:rPr>
              <a:t>a cable TV, a mini-bar, telephone, writing </a:t>
            </a:r>
            <a:r>
              <a:rPr lang="en-US" sz="1700" dirty="0" smtClean="0">
                <a:solidFill>
                  <a:schemeClr val="tx1"/>
                </a:solidFill>
                <a:latin typeface="Arial" panose="020B0604020202020204" pitchFamily="34" charset="0"/>
                <a:cs typeface="Arial" panose="020B0604020202020204" pitchFamily="34" charset="0"/>
              </a:rPr>
              <a:t>table, Broadband </a:t>
            </a:r>
            <a:r>
              <a:rPr lang="en-US" sz="1700" dirty="0">
                <a:solidFill>
                  <a:schemeClr val="tx1"/>
                </a:solidFill>
                <a:latin typeface="Arial" panose="020B0604020202020204" pitchFamily="34" charset="0"/>
                <a:cs typeface="Arial" panose="020B0604020202020204" pitchFamily="34" charset="0"/>
              </a:rPr>
              <a:t>Internet access and all rooms are decorated </a:t>
            </a:r>
            <a:r>
              <a:rPr lang="en-US" sz="1700" dirty="0" smtClean="0">
                <a:solidFill>
                  <a:schemeClr val="tx1"/>
                </a:solidFill>
                <a:latin typeface="Arial" panose="020B0604020202020204" pitchFamily="34" charset="0"/>
                <a:cs typeface="Arial" panose="020B0604020202020204" pitchFamily="34" charset="0"/>
              </a:rPr>
              <a:t>to </a:t>
            </a:r>
            <a:r>
              <a:rPr lang="en-US" sz="1700" dirty="0">
                <a:solidFill>
                  <a:schemeClr val="tx1"/>
                </a:solidFill>
                <a:latin typeface="Arial" panose="020B0604020202020204" pitchFamily="34" charset="0"/>
                <a:cs typeface="Arial" panose="020B0604020202020204" pitchFamily="34" charset="0"/>
              </a:rPr>
              <a:t>a very high standard. </a:t>
            </a:r>
            <a:endParaRPr lang="en-US" sz="1700" dirty="0" smtClean="0">
              <a:solidFill>
                <a:schemeClr val="tx1"/>
              </a:solidFill>
              <a:latin typeface="Arial" panose="020B0604020202020204" pitchFamily="34" charset="0"/>
              <a:cs typeface="Arial" panose="020B0604020202020204" pitchFamily="34" charset="0"/>
            </a:endParaRPr>
          </a:p>
          <a:p>
            <a:pPr marL="292100" indent="-292100">
              <a:buClr>
                <a:srgbClr val="C00000"/>
              </a:buClr>
              <a:buSzPct val="80000"/>
              <a:buFont typeface="Arial" panose="020B0604020202020204" pitchFamily="34" charset="0"/>
              <a:buChar char="►"/>
            </a:pPr>
            <a:r>
              <a:rPr lang="en-US" sz="1700" dirty="0" smtClean="0">
                <a:solidFill>
                  <a:schemeClr val="tx1"/>
                </a:solidFill>
                <a:latin typeface="Arial" panose="020B0604020202020204" pitchFamily="34" charset="0"/>
                <a:cs typeface="Arial" panose="020B0604020202020204" pitchFamily="34" charset="0"/>
              </a:rPr>
              <a:t>The </a:t>
            </a:r>
            <a:r>
              <a:rPr lang="en-US" sz="1700" dirty="0">
                <a:solidFill>
                  <a:schemeClr val="tx1"/>
                </a:solidFill>
                <a:latin typeface="Arial" panose="020B0604020202020204" pitchFamily="34" charset="0"/>
                <a:cs typeface="Arial" panose="020B0604020202020204" pitchFamily="34" charset="0"/>
              </a:rPr>
              <a:t>hotel offers 24 hour room </a:t>
            </a:r>
            <a:r>
              <a:rPr lang="en-US" sz="1700" dirty="0" smtClean="0">
                <a:solidFill>
                  <a:schemeClr val="tx1"/>
                </a:solidFill>
                <a:latin typeface="Arial" panose="020B0604020202020204" pitchFamily="34" charset="0"/>
                <a:cs typeface="Arial" panose="020B0604020202020204" pitchFamily="34" charset="0"/>
              </a:rPr>
              <a:t>service</a:t>
            </a:r>
            <a:r>
              <a:rPr lang="en-US" sz="1700" dirty="0">
                <a:solidFill>
                  <a:schemeClr val="tx1"/>
                </a:solidFill>
                <a:latin typeface="Arial" panose="020B0604020202020204" pitchFamily="34" charset="0"/>
                <a:cs typeface="Arial" panose="020B0604020202020204" pitchFamily="34" charset="0"/>
              </a:rPr>
              <a:t>, laundry service, and 10 different restaurants and </a:t>
            </a:r>
            <a:r>
              <a:rPr lang="en-US" sz="1700" dirty="0" smtClean="0">
                <a:solidFill>
                  <a:schemeClr val="tx1"/>
                </a:solidFill>
                <a:latin typeface="Arial" panose="020B0604020202020204" pitchFamily="34" charset="0"/>
                <a:cs typeface="Arial" panose="020B0604020202020204" pitchFamily="34" charset="0"/>
              </a:rPr>
              <a:t>cafes</a:t>
            </a:r>
            <a:r>
              <a:rPr lang="en-US" sz="1700" dirty="0">
                <a:solidFill>
                  <a:schemeClr val="tx1"/>
                </a:solidFill>
                <a:latin typeface="Arial" panose="020B0604020202020204" pitchFamily="34" charset="0"/>
                <a:cs typeface="Arial" panose="020B0604020202020204" pitchFamily="34" charset="0"/>
              </a:rPr>
              <a:t>. The Country Club at the hotel caters to the leisure </a:t>
            </a:r>
            <a:r>
              <a:rPr lang="en-US" sz="1700" dirty="0" smtClean="0">
                <a:solidFill>
                  <a:schemeClr val="tx1"/>
                </a:solidFill>
                <a:latin typeface="Arial" panose="020B0604020202020204" pitchFamily="34" charset="0"/>
                <a:cs typeface="Arial" panose="020B0604020202020204" pitchFamily="34" charset="0"/>
              </a:rPr>
              <a:t>and </a:t>
            </a:r>
            <a:r>
              <a:rPr lang="en-US" sz="1700" dirty="0">
                <a:solidFill>
                  <a:schemeClr val="tx1"/>
                </a:solidFill>
                <a:latin typeface="Arial" panose="020B0604020202020204" pitchFamily="34" charset="0"/>
                <a:cs typeface="Arial" panose="020B0604020202020204" pitchFamily="34" charset="0"/>
              </a:rPr>
              <a:t>recreational needs of the customers, providing </a:t>
            </a:r>
            <a:r>
              <a:rPr lang="en-US" sz="1700" dirty="0" smtClean="0">
                <a:solidFill>
                  <a:schemeClr val="tx1"/>
                </a:solidFill>
                <a:latin typeface="Arial" panose="020B0604020202020204" pitchFamily="34" charset="0"/>
                <a:cs typeface="Arial" panose="020B0604020202020204" pitchFamily="34" charset="0"/>
              </a:rPr>
              <a:t>an 18 </a:t>
            </a:r>
            <a:r>
              <a:rPr lang="en-US" sz="1700" dirty="0">
                <a:solidFill>
                  <a:schemeClr val="tx1"/>
                </a:solidFill>
                <a:latin typeface="Arial" panose="020B0604020202020204" pitchFamily="34" charset="0"/>
                <a:cs typeface="Arial" panose="020B0604020202020204" pitchFamily="34" charset="0"/>
              </a:rPr>
              <a:t>hole golf course, a range of spa treatments and </a:t>
            </a:r>
            <a:r>
              <a:rPr lang="en-US" sz="1700" dirty="0" smtClean="0">
                <a:solidFill>
                  <a:schemeClr val="tx1"/>
                </a:solidFill>
                <a:latin typeface="Arial" panose="020B0604020202020204" pitchFamily="34" charset="0"/>
                <a:cs typeface="Arial" panose="020B0604020202020204" pitchFamily="34" charset="0"/>
              </a:rPr>
              <a:t>therapies </a:t>
            </a:r>
            <a:r>
              <a:rPr lang="en-US" sz="1700" dirty="0">
                <a:solidFill>
                  <a:schemeClr val="tx1"/>
                </a:solidFill>
                <a:latin typeface="Arial" panose="020B0604020202020204" pitchFamily="34" charset="0"/>
                <a:cs typeface="Arial" panose="020B0604020202020204" pitchFamily="34" charset="0"/>
              </a:rPr>
              <a:t>as well as swimming pools, squash, tennis and </a:t>
            </a:r>
            <a:r>
              <a:rPr lang="en-US" sz="1700" dirty="0" smtClean="0">
                <a:solidFill>
                  <a:schemeClr val="tx1"/>
                </a:solidFill>
                <a:latin typeface="Arial" panose="020B0604020202020204" pitchFamily="34" charset="0"/>
                <a:cs typeface="Arial" panose="020B0604020202020204" pitchFamily="34" charset="0"/>
              </a:rPr>
              <a:t>badminton </a:t>
            </a:r>
            <a:r>
              <a:rPr lang="en-US" sz="1700" dirty="0">
                <a:solidFill>
                  <a:schemeClr val="tx1"/>
                </a:solidFill>
                <a:latin typeface="Arial" panose="020B0604020202020204" pitchFamily="34" charset="0"/>
                <a:cs typeface="Arial" panose="020B0604020202020204" pitchFamily="34" charset="0"/>
              </a:rPr>
              <a:t>courts, ten-pin bowling and a fully </a:t>
            </a:r>
            <a:r>
              <a:rPr lang="en-US" sz="1700" dirty="0" smtClean="0">
                <a:solidFill>
                  <a:schemeClr val="tx1"/>
                </a:solidFill>
                <a:latin typeface="Arial" panose="020B0604020202020204" pitchFamily="34" charset="0"/>
                <a:cs typeface="Arial" panose="020B0604020202020204" pitchFamily="34" charset="0"/>
              </a:rPr>
              <a:t>equipped gymnasium.</a:t>
            </a:r>
          </a:p>
          <a:p>
            <a:pPr marL="292100" indent="-292100">
              <a:buClr>
                <a:srgbClr val="C00000"/>
              </a:buClr>
              <a:buSzPct val="80000"/>
              <a:buFont typeface="Arial" panose="020B0604020202020204" pitchFamily="34" charset="0"/>
              <a:buChar char="►"/>
            </a:pPr>
            <a:r>
              <a:rPr lang="en-US" sz="1700" dirty="0" smtClean="0">
                <a:solidFill>
                  <a:schemeClr val="tx1"/>
                </a:solidFill>
                <a:latin typeface="Arial" panose="020B0604020202020204" pitchFamily="34" charset="0"/>
                <a:cs typeface="Arial" panose="020B0604020202020204" pitchFamily="34" charset="0"/>
              </a:rPr>
              <a:t>The </a:t>
            </a:r>
            <a:r>
              <a:rPr lang="en-US" sz="1700" dirty="0">
                <a:solidFill>
                  <a:schemeClr val="tx1"/>
                </a:solidFill>
                <a:latin typeface="Arial" panose="020B0604020202020204" pitchFamily="34" charset="0"/>
                <a:cs typeface="Arial" panose="020B0604020202020204" pitchFamily="34" charset="0"/>
              </a:rPr>
              <a:t>hotel also caters to business customers, providing four different venues for meetings </a:t>
            </a:r>
            <a:r>
              <a:rPr lang="en-US" sz="1700" dirty="0" smtClean="0">
                <a:solidFill>
                  <a:schemeClr val="tx1"/>
                </a:solidFill>
                <a:latin typeface="Arial" panose="020B0604020202020204" pitchFamily="34" charset="0"/>
                <a:cs typeface="Arial" panose="020B0604020202020204" pitchFamily="34" charset="0"/>
              </a:rPr>
              <a:t>and </a:t>
            </a:r>
            <a:r>
              <a:rPr lang="en-US" sz="1700" dirty="0">
                <a:solidFill>
                  <a:schemeClr val="tx1"/>
                </a:solidFill>
                <a:latin typeface="Arial" panose="020B0604020202020204" pitchFamily="34" charset="0"/>
                <a:cs typeface="Arial" panose="020B0604020202020204" pitchFamily="34" charset="0"/>
              </a:rPr>
              <a:t>conferences for up to 700 people.</a:t>
            </a:r>
          </a:p>
        </p:txBody>
      </p:sp>
      <p:pic>
        <p:nvPicPr>
          <p:cNvPr id="8194" name="Picture 2" descr="Image result for Empire Hotel and Country Clu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1224884"/>
            <a:ext cx="2420136" cy="1613424"/>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8196" name="Picture 4"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2924944"/>
            <a:ext cx="2358430" cy="157800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Empire Hotel and Country Club"/>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8" y="4574956"/>
            <a:ext cx="2358430" cy="1008443"/>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Empire Hotel and Country Club"/>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444208" y="5648789"/>
            <a:ext cx="2358430" cy="907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939582"/>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712969" cy="5632311"/>
          </a:xfrm>
          <a:prstGeom prst="rect">
            <a:avLst/>
          </a:prstGeom>
        </p:spPr>
        <p:txBody>
          <a:bodyPr wrap="square">
            <a:spAutoFit/>
          </a:bodyPr>
          <a:lstStyle/>
          <a:p>
            <a:pPr>
              <a:buClr>
                <a:srgbClr val="0070C0"/>
              </a:buClr>
            </a:pPr>
            <a:r>
              <a:rPr lang="en-US" sz="2000" b="1" dirty="0">
                <a:solidFill>
                  <a:srgbClr val="C00000"/>
                </a:solidFill>
              </a:rPr>
              <a:t>Inter-relationships between travel and transport, catering and accommodation, attractions, leisure and recreation and business </a:t>
            </a:r>
            <a:r>
              <a:rPr lang="en-US" sz="2000" b="1" dirty="0" smtClean="0">
                <a:solidFill>
                  <a:srgbClr val="C00000"/>
                </a:solidFill>
              </a:rPr>
              <a:t>facilities</a:t>
            </a:r>
            <a:endParaRPr lang="en-US" sz="2000" dirty="0" smtClean="0"/>
          </a:p>
          <a:p>
            <a:pPr marL="347663" indent="-347663">
              <a:buClr>
                <a:srgbClr val="0070C0"/>
              </a:buClr>
              <a:buSzPct val="80000"/>
              <a:buFont typeface="Arial" panose="020B0604020202020204" pitchFamily="34" charset="0"/>
              <a:buChar char="►"/>
            </a:pPr>
            <a:r>
              <a:rPr lang="en-US" sz="2000" dirty="0"/>
              <a:t>Travel and tourism providers rely on one another to provide additional components supporting the overall experience a tourist enjoys from the moment they leave home to the moment they return at the end of their holiday. </a:t>
            </a:r>
            <a:endParaRPr lang="en-US" sz="2000" dirty="0" smtClean="0"/>
          </a:p>
          <a:p>
            <a:pPr marL="347663" indent="-347663">
              <a:buClr>
                <a:srgbClr val="0070C0"/>
              </a:buClr>
              <a:buSzPct val="80000"/>
              <a:buFont typeface="Arial" panose="020B0604020202020204" pitchFamily="34" charset="0"/>
              <a:buChar char="►"/>
            </a:pPr>
            <a:r>
              <a:rPr lang="en-US" sz="2000" dirty="0" smtClean="0"/>
              <a:t>Therefore</a:t>
            </a:r>
            <a:r>
              <a:rPr lang="en-US" sz="2000" dirty="0"/>
              <a:t>, travel and transport principals (i.e. airline companies, ferry services etc.) rely on the products of accommodation principals (i.e. hotel or guesthouse, campsite or self-catering apartment owners etc.) in order to ensure that, once the customers have travelled from one destination to another, they have somewhere to stay. </a:t>
            </a:r>
            <a:endParaRPr lang="en-US" sz="2000" dirty="0" smtClean="0"/>
          </a:p>
          <a:p>
            <a:pPr marL="347663" indent="-347663">
              <a:buClr>
                <a:srgbClr val="0070C0"/>
              </a:buClr>
              <a:buSzPct val="80000"/>
              <a:buFont typeface="Arial" panose="020B0604020202020204" pitchFamily="34" charset="0"/>
              <a:buChar char="►"/>
            </a:pPr>
            <a:r>
              <a:rPr lang="en-US" sz="2000" dirty="0" smtClean="0"/>
              <a:t>Similarly</a:t>
            </a:r>
            <a:r>
              <a:rPr lang="en-US" sz="2000" dirty="0"/>
              <a:t>, accommodation principals rely on the products and services of attraction providers, in order to ensure that their customers have somewhere to visit during their leisure time whilst in the destination</a:t>
            </a:r>
            <a:r>
              <a:rPr lang="en-US" sz="2000" dirty="0" smtClean="0"/>
              <a:t>.</a:t>
            </a:r>
          </a:p>
          <a:p>
            <a:pPr marL="347663" indent="-347663">
              <a:buClr>
                <a:srgbClr val="0070C0"/>
              </a:buClr>
              <a:buSzPct val="80000"/>
              <a:buFont typeface="Arial" panose="020B0604020202020204" pitchFamily="34" charset="0"/>
              <a:buChar char="►"/>
            </a:pPr>
            <a:r>
              <a:rPr lang="en-US" sz="2000" dirty="0"/>
              <a:t>This reliance on one another’s products and services is often described as the inter-relationship of different providers within the travel and tourism industry. </a:t>
            </a:r>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134</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Tree>
    <p:extLst>
      <p:ext uri="{BB962C8B-B14F-4D97-AF65-F5344CB8AC3E}">
        <p14:creationId xmlns:p14="http://schemas.microsoft.com/office/powerpoint/2010/main" val="42947933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382054" cy="739756"/>
          </a:xfrm>
        </p:spPr>
        <p:txBody>
          <a:bodyPr>
            <a:normAutofit fontScale="90000"/>
          </a:bodyPr>
          <a:lstStyle/>
          <a:p>
            <a:r>
              <a:rPr lang="en-GB" dirty="0" smtClean="0"/>
              <a:t>3 - </a:t>
            </a:r>
            <a:r>
              <a:rPr lang="en-GB" b="1" dirty="0" smtClean="0"/>
              <a:t>Learning Outcomes</a:t>
            </a:r>
          </a:p>
        </p:txBody>
      </p:sp>
      <p:sp>
        <p:nvSpPr>
          <p:cNvPr id="2" name="Rectangle 1"/>
          <p:cNvSpPr/>
          <p:nvPr/>
        </p:nvSpPr>
        <p:spPr>
          <a:xfrm>
            <a:off x="323528" y="1124744"/>
            <a:ext cx="8496944" cy="5170646"/>
          </a:xfrm>
          <a:prstGeom prst="rect">
            <a:avLst/>
          </a:prstGeom>
        </p:spPr>
        <p:txBody>
          <a:bodyPr wrap="square">
            <a:spAutoFit/>
          </a:bodyPr>
          <a:lstStyle/>
          <a:p>
            <a:pPr>
              <a:buClr>
                <a:srgbClr val="0070C0"/>
              </a:buClr>
            </a:pPr>
            <a:r>
              <a:rPr lang="en-US" sz="3000" b="1" dirty="0" smtClean="0">
                <a:latin typeface="Arial" panose="020B0604020202020204" pitchFamily="34" charset="0"/>
                <a:cs typeface="Arial" panose="020B0604020202020204" pitchFamily="34" charset="0"/>
              </a:rPr>
              <a:t>2.1 </a:t>
            </a:r>
            <a:r>
              <a:rPr lang="en-US" sz="3000" b="1" dirty="0">
                <a:latin typeface="Arial" panose="020B0604020202020204" pitchFamily="34" charset="0"/>
                <a:cs typeface="Arial" panose="020B0604020202020204" pitchFamily="34" charset="0"/>
              </a:rPr>
              <a:t>– LEARNING </a:t>
            </a:r>
            <a:r>
              <a:rPr lang="en-US" sz="3000" b="1" dirty="0" smtClean="0">
                <a:latin typeface="Arial" panose="020B0604020202020204" pitchFamily="34" charset="0"/>
                <a:cs typeface="Arial" panose="020B0604020202020204" pitchFamily="34" charset="0"/>
              </a:rPr>
              <a:t>OUTCOMES</a:t>
            </a:r>
            <a:endParaRPr lang="en-US" sz="3000" b="1"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ALL WILL </a:t>
            </a:r>
            <a:r>
              <a:rPr lang="en-US" sz="3000" dirty="0">
                <a:latin typeface="Arial" panose="020B0604020202020204" pitchFamily="34" charset="0"/>
                <a:cs typeface="Arial" panose="020B0604020202020204" pitchFamily="34" charset="0"/>
              </a:rPr>
              <a:t>– Have at least </a:t>
            </a:r>
            <a:r>
              <a:rPr lang="en-US" sz="3000" dirty="0" smtClean="0">
                <a:latin typeface="Arial" panose="020B0604020202020204" pitchFamily="34" charset="0"/>
                <a:cs typeface="Arial" panose="020B0604020202020204" pitchFamily="34" charset="0"/>
              </a:rPr>
              <a:t>a clear idea </a:t>
            </a:r>
            <a:r>
              <a:rPr lang="en-US" sz="3000" dirty="0">
                <a:latin typeface="Arial" panose="020B0604020202020204" pitchFamily="34" charset="0"/>
                <a:cs typeface="Arial" panose="020B0604020202020204" pitchFamily="34" charset="0"/>
              </a:rPr>
              <a:t>of </a:t>
            </a:r>
            <a:r>
              <a:rPr lang="en-US" sz="3000" dirty="0" smtClean="0">
                <a:latin typeface="Arial" panose="020B0604020202020204" pitchFamily="34" charset="0"/>
                <a:cs typeface="Arial" panose="020B0604020202020204" pitchFamily="34" charset="0"/>
              </a:rPr>
              <a:t>what is business staffing, is and why it is necessary.</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MOST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Be able to recognise the characteristics of good staff and what to look for in employees.</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SOME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Use this knowledge to discuss the benefits and disadvantages of staffing, how to get the most from staff and how to lead a team.</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104566"/>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5472609" cy="5632311"/>
          </a:xfrm>
          <a:prstGeom prst="rect">
            <a:avLst/>
          </a:prstGeom>
        </p:spPr>
        <p:txBody>
          <a:bodyPr wrap="square">
            <a:spAutoFit/>
          </a:bodyPr>
          <a:lstStyle/>
          <a:p>
            <a:pPr>
              <a:buClr>
                <a:srgbClr val="0070C0"/>
              </a:buClr>
            </a:pPr>
            <a:r>
              <a:rPr lang="en-US" sz="2000" b="1" dirty="0">
                <a:solidFill>
                  <a:srgbClr val="C00000"/>
                </a:solidFill>
              </a:rPr>
              <a:t>Inter-relationships between travel and transport, catering and accommodation, attractions, leisure and recreation and business </a:t>
            </a:r>
            <a:r>
              <a:rPr lang="en-US" sz="2000" b="1" dirty="0" smtClean="0">
                <a:solidFill>
                  <a:srgbClr val="C00000"/>
                </a:solidFill>
              </a:rPr>
              <a:t>facilities</a:t>
            </a:r>
            <a:endParaRPr lang="en-US" sz="2000" dirty="0" smtClean="0"/>
          </a:p>
          <a:p>
            <a:pPr marL="347663" indent="-347663">
              <a:buClr>
                <a:srgbClr val="0070C0"/>
              </a:buClr>
              <a:buSzPct val="80000"/>
              <a:buFont typeface="Arial" panose="020B0604020202020204" pitchFamily="34" charset="0"/>
              <a:buChar char="►"/>
            </a:pPr>
            <a:r>
              <a:rPr lang="en-US" sz="2000" dirty="0" smtClean="0"/>
              <a:t>Business </a:t>
            </a:r>
            <a:r>
              <a:rPr lang="en-US" sz="2000" dirty="0"/>
              <a:t>travellers may require meeting venues, somewhere to stay and transfers from and to the airport. </a:t>
            </a:r>
            <a:endParaRPr lang="en-US" sz="2000" dirty="0" smtClean="0"/>
          </a:p>
          <a:p>
            <a:pPr marL="347663" indent="-347663">
              <a:buClr>
                <a:srgbClr val="0070C0"/>
              </a:buClr>
              <a:buSzPct val="80000"/>
              <a:buFont typeface="Arial" panose="020B0604020202020204" pitchFamily="34" charset="0"/>
              <a:buChar char="►"/>
            </a:pPr>
            <a:r>
              <a:rPr lang="en-US" sz="2000" dirty="0" smtClean="0"/>
              <a:t>However</a:t>
            </a:r>
            <a:r>
              <a:rPr lang="en-US" sz="2000" dirty="0"/>
              <a:t>, they may also wish to visit the cultural attractions offered by the destination while they are there. This allows for an inter-relationship between conference venues, 5 star hotels, an executive car rental provider and a local tour operator.</a:t>
            </a:r>
          </a:p>
          <a:p>
            <a:pPr marL="347663" indent="-347663">
              <a:buClr>
                <a:srgbClr val="0070C0"/>
              </a:buClr>
              <a:buSzPct val="80000"/>
              <a:buFont typeface="Arial" panose="020B0604020202020204" pitchFamily="34" charset="0"/>
              <a:buChar char="►"/>
            </a:pPr>
            <a:r>
              <a:rPr lang="en-US" sz="2000" dirty="0"/>
              <a:t>Study the following advertisement for a new tour package and identify the various ‘inter-relationships’ of travel and tourism product and service providers within this package.</a:t>
            </a:r>
            <a:endParaRPr lang="en-US" sz="20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134</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9218" name="Picture 2" descr="Image result for hotel meeting venu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32140" y="1124744"/>
            <a:ext cx="3096344" cy="144016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hotel car rent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36" y="2685445"/>
            <a:ext cx="3096344" cy="2111707"/>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hotel airport transfe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796136" y="4889466"/>
            <a:ext cx="3106216" cy="1822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278548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134</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
        <p:nvSpPr>
          <p:cNvPr id="12" name="Rounded Rectangle 11"/>
          <p:cNvSpPr/>
          <p:nvPr/>
        </p:nvSpPr>
        <p:spPr>
          <a:xfrm>
            <a:off x="165110" y="1124744"/>
            <a:ext cx="8727370" cy="5507861"/>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468880" rtlCol="0" anchor="ctr"/>
          <a:lstStyle/>
          <a:p>
            <a:r>
              <a:rPr lang="en-US" sz="2000" b="1" dirty="0" smtClean="0">
                <a:solidFill>
                  <a:srgbClr val="C00000"/>
                </a:solidFill>
                <a:latin typeface="Arial" panose="020B0604020202020204" pitchFamily="34" charset="0"/>
                <a:cs typeface="Arial" panose="020B0604020202020204" pitchFamily="34" charset="0"/>
              </a:rPr>
              <a:t>Example</a:t>
            </a:r>
            <a:endParaRPr lang="en-US" sz="2000"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sz="2000" b="1" dirty="0" smtClean="0">
                <a:solidFill>
                  <a:schemeClr val="tx1"/>
                </a:solidFill>
                <a:latin typeface="Arial" panose="020B0604020202020204" pitchFamily="34" charset="0"/>
                <a:cs typeface="Arial" panose="020B0604020202020204" pitchFamily="34" charset="0"/>
              </a:rPr>
              <a:t>A new ‘Taste of Spain’ package</a:t>
            </a:r>
          </a:p>
          <a:p>
            <a:pPr marL="292100" indent="-292100">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Tasting Tapas, a specialist tour operator in Spain, has introduced a new ‘Taste of Spain’ tour package. The package includes return flights from New York to Madrid, two nights of hotel accommodation each in Madrid, Zaragoza and Barcelona; buffet breakfast each day; a gourmet lunch in Zaragoza and a wine-tasting tour of the </a:t>
            </a:r>
            <a:r>
              <a:rPr lang="en-US" sz="2000" dirty="0" err="1" smtClean="0">
                <a:solidFill>
                  <a:schemeClr val="tx1"/>
                </a:solidFill>
                <a:latin typeface="Arial" panose="020B0604020202020204" pitchFamily="34" charset="0"/>
                <a:cs typeface="Arial" panose="020B0604020202020204" pitchFamily="34" charset="0"/>
              </a:rPr>
              <a:t>Vilarnau</a:t>
            </a:r>
            <a:r>
              <a:rPr lang="en-US" sz="2000" dirty="0" smtClean="0">
                <a:solidFill>
                  <a:schemeClr val="tx1"/>
                </a:solidFill>
                <a:latin typeface="Arial" panose="020B0604020202020204" pitchFamily="34" charset="0"/>
                <a:cs typeface="Arial" panose="020B0604020202020204" pitchFamily="34" charset="0"/>
              </a:rPr>
              <a:t> </a:t>
            </a:r>
            <a:r>
              <a:rPr lang="en-US" sz="2000" dirty="0">
                <a:solidFill>
                  <a:schemeClr val="tx1"/>
                </a:solidFill>
                <a:latin typeface="Arial" panose="020B0604020202020204" pitchFamily="34" charset="0"/>
                <a:cs typeface="Arial" panose="020B0604020202020204" pitchFamily="34" charset="0"/>
              </a:rPr>
              <a:t>vineyards, as well as five days car rental.</a:t>
            </a:r>
          </a:p>
          <a:p>
            <a:pPr marL="292100" indent="-292100">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Visitors </a:t>
            </a:r>
            <a:r>
              <a:rPr lang="en-US" sz="2000" dirty="0">
                <a:solidFill>
                  <a:schemeClr val="tx1"/>
                </a:solidFill>
                <a:latin typeface="Arial" panose="020B0604020202020204" pitchFamily="34" charset="0"/>
                <a:cs typeface="Arial" panose="020B0604020202020204" pitchFamily="34" charset="0"/>
              </a:rPr>
              <a:t>will have time to enjoy the old cafes </a:t>
            </a:r>
            <a:r>
              <a:rPr lang="en-US" sz="2000" dirty="0" smtClean="0">
                <a:solidFill>
                  <a:schemeClr val="tx1"/>
                </a:solidFill>
                <a:latin typeface="Arial" panose="020B0604020202020204" pitchFamily="34" charset="0"/>
                <a:cs typeface="Arial" panose="020B0604020202020204" pitchFamily="34" charset="0"/>
              </a:rPr>
              <a:t>and picturesque </a:t>
            </a:r>
            <a:r>
              <a:rPr lang="en-US" sz="2000" dirty="0" err="1">
                <a:solidFill>
                  <a:schemeClr val="tx1"/>
                </a:solidFill>
                <a:latin typeface="Arial" panose="020B0604020202020204" pitchFamily="34" charset="0"/>
                <a:cs typeface="Arial" panose="020B0604020202020204" pitchFamily="34" charset="0"/>
              </a:rPr>
              <a:t>tabernas</a:t>
            </a:r>
            <a:r>
              <a:rPr lang="en-US" sz="2000" dirty="0">
                <a:solidFill>
                  <a:schemeClr val="tx1"/>
                </a:solidFill>
                <a:latin typeface="Arial" panose="020B0604020202020204" pitchFamily="34" charset="0"/>
                <a:cs typeface="Arial" panose="020B0604020202020204" pitchFamily="34" charset="0"/>
              </a:rPr>
              <a:t> in Madrid; they will indulge in a gourmet lunch at the </a:t>
            </a:r>
            <a:r>
              <a:rPr lang="en-US" sz="2000" dirty="0" err="1">
                <a:solidFill>
                  <a:schemeClr val="tx1"/>
                </a:solidFill>
                <a:latin typeface="Arial" panose="020B0604020202020204" pitchFamily="34" charset="0"/>
                <a:cs typeface="Arial" panose="020B0604020202020204" pitchFamily="34" charset="0"/>
              </a:rPr>
              <a:t>Restaurante</a:t>
            </a:r>
            <a:r>
              <a:rPr lang="en-US" sz="2000" dirty="0">
                <a:solidFill>
                  <a:schemeClr val="tx1"/>
                </a:solidFill>
                <a:latin typeface="Arial" panose="020B0604020202020204" pitchFamily="34" charset="0"/>
                <a:cs typeface="Arial" panose="020B0604020202020204" pitchFamily="34" charset="0"/>
              </a:rPr>
              <a:t> Los </a:t>
            </a:r>
            <a:r>
              <a:rPr lang="en-US" sz="2000" dirty="0" err="1">
                <a:solidFill>
                  <a:schemeClr val="tx1"/>
                </a:solidFill>
                <a:latin typeface="Arial" panose="020B0604020202020204" pitchFamily="34" charset="0"/>
                <a:cs typeface="Arial" panose="020B0604020202020204" pitchFamily="34" charset="0"/>
              </a:rPr>
              <a:t>Borrachos</a:t>
            </a:r>
            <a:r>
              <a:rPr lang="en-US" sz="2000" dirty="0">
                <a:solidFill>
                  <a:schemeClr val="tx1"/>
                </a:solidFill>
                <a:latin typeface="Arial" panose="020B0604020202020204" pitchFamily="34" charset="0"/>
                <a:cs typeface="Arial" panose="020B0604020202020204" pitchFamily="34" charset="0"/>
              </a:rPr>
              <a:t> in Zaragoza and will stop at the </a:t>
            </a:r>
            <a:r>
              <a:rPr lang="en-US" sz="2000" dirty="0" err="1">
                <a:solidFill>
                  <a:schemeClr val="tx1"/>
                </a:solidFill>
                <a:latin typeface="Arial" panose="020B0604020202020204" pitchFamily="34" charset="0"/>
                <a:cs typeface="Arial" panose="020B0604020202020204" pitchFamily="34" charset="0"/>
              </a:rPr>
              <a:t>Vilarnau</a:t>
            </a:r>
            <a:r>
              <a:rPr lang="en-US" sz="2000" dirty="0">
                <a:solidFill>
                  <a:schemeClr val="tx1"/>
                </a:solidFill>
                <a:latin typeface="Arial" panose="020B0604020202020204" pitchFamily="34" charset="0"/>
                <a:cs typeface="Arial" panose="020B0604020202020204" pitchFamily="34" charset="0"/>
              </a:rPr>
              <a:t> winery to taste Spain’s finest Cava, similar to the champagne of French vineyards. Once in Barcelona, visitors will have the opportunity to dine on fresh tapas and seafood.</a:t>
            </a:r>
          </a:p>
        </p:txBody>
      </p:sp>
      <p:pic>
        <p:nvPicPr>
          <p:cNvPr id="11266" name="Picture 2" descr="Image result for Vilarnau vineyar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1196752"/>
            <a:ext cx="2376264" cy="1581297"/>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11268" name="Picture 4"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8" y="2850057"/>
            <a:ext cx="2376264" cy="1527598"/>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Image result for Restaurante Los Borracho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4208" y="4449664"/>
            <a:ext cx="2392660" cy="1600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155792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712969" cy="2862322"/>
          </a:xfrm>
          <a:prstGeom prst="rect">
            <a:avLst/>
          </a:prstGeom>
        </p:spPr>
        <p:txBody>
          <a:bodyPr wrap="square">
            <a:spAutoFit/>
          </a:bodyPr>
          <a:lstStyle/>
          <a:p>
            <a:pPr>
              <a:buClr>
                <a:srgbClr val="0070C0"/>
              </a:buClr>
              <a:buSzPct val="80000"/>
            </a:pPr>
            <a:r>
              <a:rPr lang="en-US" sz="2000" b="1" dirty="0" smtClean="0">
                <a:solidFill>
                  <a:srgbClr val="C00000"/>
                </a:solidFill>
              </a:rPr>
              <a:t>Components </a:t>
            </a:r>
            <a:r>
              <a:rPr lang="en-US" sz="2000" b="1" dirty="0">
                <a:solidFill>
                  <a:srgbClr val="C00000"/>
                </a:solidFill>
              </a:rPr>
              <a:t>included in different tourism products </a:t>
            </a:r>
          </a:p>
          <a:p>
            <a:pPr marL="347663" indent="-347663">
              <a:buClr>
                <a:srgbClr val="0070C0"/>
              </a:buClr>
              <a:buSzPct val="80000"/>
              <a:buFont typeface="Arial" panose="020B0604020202020204" pitchFamily="34" charset="0"/>
              <a:buChar char="►"/>
            </a:pPr>
            <a:r>
              <a:rPr lang="en-US" sz="2000" dirty="0" smtClean="0"/>
              <a:t>It </a:t>
            </a:r>
            <a:r>
              <a:rPr lang="en-US" sz="2000" dirty="0"/>
              <a:t>is important to understand that many tourism products are made up of a range of different components from the travel and tourism industry. Let us take a look at the three main types of tourism product that are currently available</a:t>
            </a:r>
            <a:r>
              <a:rPr lang="en-US" sz="2000" dirty="0" smtClean="0"/>
              <a:t>.</a:t>
            </a:r>
          </a:p>
          <a:p>
            <a:pPr>
              <a:buClr>
                <a:srgbClr val="0070C0"/>
              </a:buClr>
              <a:buSzPct val="80000"/>
            </a:pPr>
            <a:r>
              <a:rPr lang="en-US" sz="2000" b="1" dirty="0" smtClean="0">
                <a:solidFill>
                  <a:srgbClr val="C00000"/>
                </a:solidFill>
              </a:rPr>
              <a:t>A Package Product</a:t>
            </a:r>
          </a:p>
          <a:p>
            <a:pPr marL="347663" indent="-347663">
              <a:buClr>
                <a:srgbClr val="0070C0"/>
              </a:buClr>
              <a:buSzPct val="80000"/>
              <a:buFont typeface="Arial" panose="020B0604020202020204" pitchFamily="34" charset="0"/>
              <a:buChar char="►"/>
            </a:pPr>
            <a:r>
              <a:rPr lang="en-US" sz="2000" dirty="0" smtClean="0"/>
              <a:t>According </a:t>
            </a:r>
            <a:r>
              <a:rPr lang="en-US" sz="2000" dirty="0"/>
              <a:t>to the European Package Travel Regulations of 1992, a ‘package’ comprises of at least two of these components:</a:t>
            </a:r>
          </a:p>
          <a:p>
            <a:pPr marL="628650" indent="-285750">
              <a:buClr>
                <a:srgbClr val="0070C0"/>
              </a:buClr>
              <a:buSzPct val="80000"/>
              <a:buFont typeface="Wingdings" panose="05000000000000000000" pitchFamily="2" charset="2"/>
              <a:buChar char="§"/>
            </a:pPr>
            <a:r>
              <a:rPr lang="en-US" sz="2000" dirty="0" smtClean="0"/>
              <a:t>transport;</a:t>
            </a:r>
            <a:endParaRPr lang="en-US" sz="200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13316" name="Picture 4" descr="Image result for holiday package deal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18702" y="3717032"/>
            <a:ext cx="2673778" cy="295232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3951054"/>
            <a:ext cx="5832648" cy="2862322"/>
          </a:xfrm>
          <a:prstGeom prst="rect">
            <a:avLst/>
          </a:prstGeom>
        </p:spPr>
        <p:txBody>
          <a:bodyPr wrap="square">
            <a:spAutoFit/>
          </a:bodyPr>
          <a:lstStyle/>
          <a:p>
            <a:pPr marL="628650" indent="-285750">
              <a:buClr>
                <a:srgbClr val="0070C0"/>
              </a:buClr>
              <a:buSzPct val="80000"/>
              <a:buFont typeface="Wingdings" panose="05000000000000000000" pitchFamily="2" charset="2"/>
              <a:buChar char="§"/>
            </a:pPr>
            <a:r>
              <a:rPr lang="en-US" sz="2000" dirty="0"/>
              <a:t>accommodation for at least one overnight stay;</a:t>
            </a:r>
          </a:p>
          <a:p>
            <a:pPr marL="628650" indent="-285750">
              <a:buClr>
                <a:srgbClr val="0070C0"/>
              </a:buClr>
              <a:buSzPct val="80000"/>
              <a:buFont typeface="Wingdings" panose="05000000000000000000" pitchFamily="2" charset="2"/>
              <a:buChar char="§"/>
            </a:pPr>
            <a:r>
              <a:rPr lang="en-US" sz="2000" dirty="0"/>
              <a:t>other tourist services (such as car rental, recreational activity such as golf, or entrance tickets to a major theme park such as Disneyland, Paris). These could also include transfers from the airport to the accommodation or the services of a holiday representative at the destination.</a:t>
            </a:r>
          </a:p>
        </p:txBody>
      </p:sp>
    </p:spTree>
    <p:extLst>
      <p:ext uri="{BB962C8B-B14F-4D97-AF65-F5344CB8AC3E}">
        <p14:creationId xmlns:p14="http://schemas.microsoft.com/office/powerpoint/2010/main" val="3805906106"/>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640961" cy="5632311"/>
          </a:xfrm>
          <a:prstGeom prst="rect">
            <a:avLst/>
          </a:prstGeom>
        </p:spPr>
        <p:txBody>
          <a:bodyPr wrap="square">
            <a:spAutoFit/>
          </a:bodyPr>
          <a:lstStyle/>
          <a:p>
            <a:pPr>
              <a:buClr>
                <a:srgbClr val="0070C0"/>
              </a:buClr>
              <a:buSzPct val="80000"/>
            </a:pPr>
            <a:r>
              <a:rPr lang="en-US" sz="2000" b="1" dirty="0" smtClean="0">
                <a:solidFill>
                  <a:srgbClr val="C00000"/>
                </a:solidFill>
              </a:rPr>
              <a:t>A Package Product</a:t>
            </a:r>
          </a:p>
          <a:p>
            <a:pPr marL="347663" indent="-347663">
              <a:buClr>
                <a:srgbClr val="0070C0"/>
              </a:buClr>
              <a:buSzPct val="80000"/>
              <a:buFont typeface="Arial" panose="020B0604020202020204" pitchFamily="34" charset="0"/>
              <a:buChar char="►"/>
            </a:pPr>
            <a:r>
              <a:rPr lang="en-US" sz="2000" dirty="0" smtClean="0"/>
              <a:t>Traditionally</a:t>
            </a:r>
            <a:r>
              <a:rPr lang="en-US" sz="2000" dirty="0"/>
              <a:t>, a holiday package is put together by a tour operator and is marketed and sold to customers through a travel agent. It is a form of product bundling, which means that several distinct products are ‘combined’ and sold at a special price.</a:t>
            </a:r>
          </a:p>
          <a:p>
            <a:pPr marL="347663" indent="-347663">
              <a:buClr>
                <a:srgbClr val="0070C0"/>
              </a:buClr>
              <a:buSzPct val="80000"/>
              <a:buFont typeface="Arial" panose="020B0604020202020204" pitchFamily="34" charset="0"/>
              <a:buChar char="►"/>
            </a:pPr>
            <a:r>
              <a:rPr lang="en-US" sz="2000" dirty="0"/>
              <a:t>The European Package Travel Regulations of 1992 are currently under review by the European Commission because of the significant changes that have occurred in the way the travel and tourism products and services are sold and purchased in recent times. </a:t>
            </a:r>
            <a:endParaRPr lang="en-US" sz="2000" dirty="0" smtClean="0"/>
          </a:p>
          <a:p>
            <a:pPr marL="347663" indent="-347663">
              <a:buClr>
                <a:srgbClr val="0070C0"/>
              </a:buClr>
              <a:buSzPct val="80000"/>
              <a:buFont typeface="Arial" panose="020B0604020202020204" pitchFamily="34" charset="0"/>
              <a:buChar char="►"/>
            </a:pPr>
            <a:r>
              <a:rPr lang="en-US" sz="2000" dirty="0" smtClean="0"/>
              <a:t>The </a:t>
            </a:r>
            <a:r>
              <a:rPr lang="en-US" sz="2000" dirty="0"/>
              <a:t>growth in internet bookings and sales for travel and tourism products and services has led to </a:t>
            </a:r>
            <a:r>
              <a:rPr lang="en-US" sz="2000" dirty="0" smtClean="0"/>
              <a:t/>
            </a:r>
            <a:br>
              <a:rPr lang="en-US" sz="2000" dirty="0" smtClean="0"/>
            </a:br>
            <a:r>
              <a:rPr lang="en-US" sz="2000" dirty="0" smtClean="0"/>
              <a:t>a huge </a:t>
            </a:r>
            <a:r>
              <a:rPr lang="en-US" sz="2000" dirty="0"/>
              <a:t>growth in the number of </a:t>
            </a:r>
            <a:r>
              <a:rPr lang="en-US" sz="2000" dirty="0" smtClean="0"/>
              <a:t/>
            </a:r>
            <a:br>
              <a:rPr lang="en-US" sz="2000" dirty="0" smtClean="0"/>
            </a:br>
            <a:r>
              <a:rPr lang="en-US" sz="2000" dirty="0" smtClean="0"/>
              <a:t>dynamic </a:t>
            </a:r>
            <a:r>
              <a:rPr lang="en-US" sz="2000" dirty="0"/>
              <a:t>packages - i.e. ones </a:t>
            </a:r>
            <a:r>
              <a:rPr lang="en-US" sz="2000" dirty="0" smtClean="0"/>
              <a:t/>
            </a:r>
            <a:br>
              <a:rPr lang="en-US" sz="2000" dirty="0" smtClean="0"/>
            </a:br>
            <a:r>
              <a:rPr lang="en-US" sz="2000" dirty="0" smtClean="0"/>
              <a:t>which </a:t>
            </a:r>
            <a:r>
              <a:rPr lang="en-US" sz="2000" dirty="0"/>
              <a:t>allow customers to </a:t>
            </a:r>
            <a:r>
              <a:rPr lang="en-US" sz="2000" dirty="0" smtClean="0"/>
              <a:t/>
            </a:r>
            <a:br>
              <a:rPr lang="en-US" sz="2000" dirty="0" smtClean="0"/>
            </a:br>
            <a:r>
              <a:rPr lang="en-US" sz="2000" dirty="0" smtClean="0"/>
              <a:t>purchase accommodation</a:t>
            </a:r>
            <a:r>
              <a:rPr lang="en-US" sz="2000" dirty="0"/>
              <a:t>, </a:t>
            </a:r>
            <a:r>
              <a:rPr lang="en-US" sz="2000" dirty="0" smtClean="0"/>
              <a:t/>
            </a:r>
            <a:br>
              <a:rPr lang="en-US" sz="2000" dirty="0" smtClean="0"/>
            </a:br>
            <a:r>
              <a:rPr lang="en-US" sz="2000" dirty="0" smtClean="0"/>
              <a:t>transport </a:t>
            </a:r>
            <a:r>
              <a:rPr lang="en-US" sz="2000" dirty="0"/>
              <a:t>and </a:t>
            </a:r>
            <a:r>
              <a:rPr lang="en-US" sz="2000" dirty="0" smtClean="0"/>
              <a:t>other </a:t>
            </a:r>
            <a:r>
              <a:rPr lang="en-US" sz="2000" dirty="0"/>
              <a:t>tourist </a:t>
            </a:r>
            <a:r>
              <a:rPr lang="en-US" sz="2000" dirty="0" smtClean="0"/>
              <a:t/>
            </a:r>
            <a:br>
              <a:rPr lang="en-US" sz="2000" dirty="0" smtClean="0"/>
            </a:br>
            <a:r>
              <a:rPr lang="en-US" sz="2000" dirty="0" smtClean="0"/>
              <a:t>services </a:t>
            </a:r>
            <a:r>
              <a:rPr lang="en-US" sz="2000" dirty="0"/>
              <a:t>from one </a:t>
            </a:r>
            <a:r>
              <a:rPr lang="en-US" sz="2000" dirty="0" smtClean="0"/>
              <a:t>provider</a:t>
            </a:r>
            <a:r>
              <a:rPr lang="en-US" sz="2000" dirty="0"/>
              <a:t>, but </a:t>
            </a:r>
            <a:r>
              <a:rPr lang="en-US" sz="2000" dirty="0" smtClean="0"/>
              <a:t/>
            </a:r>
            <a:br>
              <a:rPr lang="en-US" sz="2000" dirty="0" smtClean="0"/>
            </a:br>
            <a:r>
              <a:rPr lang="en-US" sz="2000" dirty="0" smtClean="0"/>
              <a:t>not </a:t>
            </a:r>
            <a:r>
              <a:rPr lang="en-US" sz="2000" dirty="0"/>
              <a:t>in a </a:t>
            </a:r>
            <a:r>
              <a:rPr lang="en-US" sz="2000" dirty="0" smtClean="0"/>
              <a:t>pre-determined </a:t>
            </a:r>
            <a:r>
              <a:rPr lang="en-US" sz="2000" dirty="0"/>
              <a:t>package.</a:t>
            </a:r>
            <a:endParaRPr lang="en-US" sz="20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12290" name="Picture 2" descr="Image result for holiday package dea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3640" y="4437112"/>
            <a:ext cx="4398840"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522186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640961" cy="3477875"/>
          </a:xfrm>
          <a:prstGeom prst="rect">
            <a:avLst/>
          </a:prstGeom>
        </p:spPr>
        <p:txBody>
          <a:bodyPr wrap="square">
            <a:spAutoFit/>
          </a:bodyPr>
          <a:lstStyle/>
          <a:p>
            <a:pPr>
              <a:buClr>
                <a:srgbClr val="0070C0"/>
              </a:buClr>
              <a:buSzPct val="80000"/>
            </a:pPr>
            <a:r>
              <a:rPr lang="en-US" sz="2200" b="1" dirty="0" smtClean="0">
                <a:solidFill>
                  <a:srgbClr val="C00000"/>
                </a:solidFill>
              </a:rPr>
              <a:t>An </a:t>
            </a:r>
            <a:r>
              <a:rPr lang="en-US" sz="2200" b="1" dirty="0">
                <a:solidFill>
                  <a:srgbClr val="C00000"/>
                </a:solidFill>
              </a:rPr>
              <a:t>independent product</a:t>
            </a:r>
          </a:p>
          <a:p>
            <a:pPr marL="347663" indent="-347663">
              <a:buClr>
                <a:srgbClr val="0070C0"/>
              </a:buClr>
              <a:buSzPct val="80000"/>
              <a:buFont typeface="Arial" panose="020B0604020202020204" pitchFamily="34" charset="0"/>
              <a:buChar char="►"/>
            </a:pPr>
            <a:r>
              <a:rPr lang="en-US" sz="2200" dirty="0"/>
              <a:t>Independent tourism products are purchased directly from the provider by individual customers. An independent product could be a rail ticket or a hotel booking made directly with the supplier on the Internet; or it could be a sightseeing excursion that the customer books face to face with the tour company. </a:t>
            </a:r>
            <a:endParaRPr lang="en-US" sz="2200" dirty="0" smtClean="0"/>
          </a:p>
          <a:p>
            <a:pPr marL="347663" indent="-347663">
              <a:buClr>
                <a:srgbClr val="0070C0"/>
              </a:buClr>
              <a:buSzPct val="80000"/>
              <a:buFont typeface="Arial" panose="020B0604020202020204" pitchFamily="34" charset="0"/>
              <a:buChar char="►"/>
            </a:pPr>
            <a:r>
              <a:rPr lang="en-US" sz="2200" dirty="0" smtClean="0"/>
              <a:t>It </a:t>
            </a:r>
            <a:r>
              <a:rPr lang="en-US" sz="2200" dirty="0"/>
              <a:t>is possible that a customer books a range of independent products and makes up his/her own ‘independent package’ i.e. all of the components of a holiday bought separately and directly from the providers, without the services of a travel agent</a:t>
            </a:r>
            <a:r>
              <a:rPr lang="en-US" sz="2200" dirty="0" smtClean="0"/>
              <a:t>.</a:t>
            </a:r>
            <a:endParaRPr lang="en-US" sz="220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8263" t="35563" r="9050" b="27688"/>
          <a:stretch/>
        </p:blipFill>
        <p:spPr>
          <a:xfrm>
            <a:off x="971600" y="4630003"/>
            <a:ext cx="7560840" cy="2016224"/>
          </a:xfrm>
          <a:prstGeom prst="rect">
            <a:avLst/>
          </a:prstGeom>
        </p:spPr>
      </p:pic>
    </p:spTree>
    <p:extLst>
      <p:ext uri="{BB962C8B-B14F-4D97-AF65-F5344CB8AC3E}">
        <p14:creationId xmlns:p14="http://schemas.microsoft.com/office/powerpoint/2010/main" val="2307066791"/>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640961" cy="4293483"/>
          </a:xfrm>
          <a:prstGeom prst="rect">
            <a:avLst/>
          </a:prstGeom>
        </p:spPr>
        <p:txBody>
          <a:bodyPr wrap="square">
            <a:spAutoFit/>
          </a:bodyPr>
          <a:lstStyle/>
          <a:p>
            <a:pPr>
              <a:buClr>
                <a:srgbClr val="0070C0"/>
              </a:buClr>
              <a:buSzPct val="80000"/>
            </a:pPr>
            <a:r>
              <a:rPr lang="en-US" sz="2100" b="1" dirty="0" smtClean="0">
                <a:solidFill>
                  <a:srgbClr val="C00000"/>
                </a:solidFill>
              </a:rPr>
              <a:t>An </a:t>
            </a:r>
            <a:r>
              <a:rPr lang="en-US" sz="2100" b="1" dirty="0">
                <a:solidFill>
                  <a:srgbClr val="C00000"/>
                </a:solidFill>
              </a:rPr>
              <a:t>independent product</a:t>
            </a:r>
          </a:p>
          <a:p>
            <a:pPr marL="347663" indent="-347663">
              <a:buClr>
                <a:srgbClr val="0070C0"/>
              </a:buClr>
              <a:buSzPct val="80000"/>
              <a:buFont typeface="Arial" panose="020B0604020202020204" pitchFamily="34" charset="0"/>
              <a:buChar char="►"/>
            </a:pPr>
            <a:r>
              <a:rPr lang="en-US" sz="2100" dirty="0" smtClean="0"/>
              <a:t>This </a:t>
            </a:r>
            <a:r>
              <a:rPr lang="en-US" sz="2100" dirty="0"/>
              <a:t>option is becoming increasingly popular because of the wide availability of such tourism products at discounted prices via the Internet. </a:t>
            </a:r>
            <a:endParaRPr lang="en-US" sz="2100" dirty="0" smtClean="0"/>
          </a:p>
          <a:p>
            <a:pPr marL="347663" indent="-347663">
              <a:buClr>
                <a:srgbClr val="0070C0"/>
              </a:buClr>
              <a:buSzPct val="80000"/>
              <a:buFont typeface="Arial" panose="020B0604020202020204" pitchFamily="34" charset="0"/>
              <a:buChar char="►"/>
            </a:pPr>
            <a:r>
              <a:rPr lang="en-US" sz="2100" dirty="0" smtClean="0"/>
              <a:t>Many </a:t>
            </a:r>
            <a:r>
              <a:rPr lang="en-US" sz="2100" dirty="0"/>
              <a:t>independent travellers take advantage of flights with low cost airlines, and seek the best price for accommodation at a destination of their choice, rather than buying a predetermined package holiday. </a:t>
            </a:r>
            <a:endParaRPr lang="en-US" sz="2100" dirty="0" smtClean="0"/>
          </a:p>
          <a:p>
            <a:pPr marL="347663" indent="-347663">
              <a:buClr>
                <a:srgbClr val="0070C0"/>
              </a:buClr>
              <a:buSzPct val="80000"/>
              <a:buFont typeface="Arial" panose="020B0604020202020204" pitchFamily="34" charset="0"/>
              <a:buChar char="►"/>
            </a:pPr>
            <a:r>
              <a:rPr lang="en-US" sz="2100" dirty="0" smtClean="0"/>
              <a:t>The </a:t>
            </a:r>
            <a:r>
              <a:rPr lang="en-US" sz="2100" dirty="0"/>
              <a:t>independent traveller will often purchase meals and activities to meet their individual needs within the destination, choosing from </a:t>
            </a:r>
            <a:r>
              <a:rPr lang="en-US" sz="2100" dirty="0" smtClean="0"/>
              <a:t>a </a:t>
            </a:r>
            <a:r>
              <a:rPr lang="en-US" sz="2100" dirty="0"/>
              <a:t>range of local restaurants and other catering facilities as well as visitor attractions available, and other recreational facilities once they have arrived in the </a:t>
            </a:r>
            <a:r>
              <a:rPr lang="en-US" sz="2100" dirty="0" smtClean="0"/>
              <a:t/>
            </a:r>
            <a:br>
              <a:rPr lang="en-US" sz="2100" dirty="0" smtClean="0"/>
            </a:br>
            <a:r>
              <a:rPr lang="en-US" sz="2100" dirty="0" smtClean="0"/>
              <a:t>destination</a:t>
            </a:r>
            <a:r>
              <a:rPr lang="en-US" sz="2100" dirty="0"/>
              <a:t>.</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14338" name="Picture 2" descr="Speciali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0455" y="4811984"/>
            <a:ext cx="1323975" cy="1857376"/>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2018 Groups Brochu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8345" y="4811984"/>
            <a:ext cx="1323975" cy="1857376"/>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Journey Latin America Antarctica Brochure 20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0193" y="4811984"/>
            <a:ext cx="1323975" cy="1857376"/>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The Galapagos Island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7864" y="4811984"/>
            <a:ext cx="1323975" cy="1857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702057"/>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640961" cy="5262979"/>
          </a:xfrm>
          <a:prstGeom prst="rect">
            <a:avLst/>
          </a:prstGeom>
        </p:spPr>
        <p:txBody>
          <a:bodyPr wrap="square">
            <a:spAutoFit/>
          </a:bodyPr>
          <a:lstStyle/>
          <a:p>
            <a:pPr>
              <a:buClr>
                <a:srgbClr val="0070C0"/>
              </a:buClr>
              <a:buSzPct val="80000"/>
            </a:pPr>
            <a:r>
              <a:rPr lang="en-US" sz="2100" b="1" dirty="0" smtClean="0">
                <a:solidFill>
                  <a:srgbClr val="C00000"/>
                </a:solidFill>
              </a:rPr>
              <a:t>The ‘all-inclusive</a:t>
            </a:r>
            <a:r>
              <a:rPr lang="en-US" sz="2100" b="1" dirty="0">
                <a:solidFill>
                  <a:srgbClr val="C00000"/>
                </a:solidFill>
              </a:rPr>
              <a:t>’ product</a:t>
            </a:r>
          </a:p>
          <a:p>
            <a:pPr marL="347663" indent="-347663">
              <a:buClr>
                <a:srgbClr val="0070C0"/>
              </a:buClr>
              <a:buSzPct val="80000"/>
              <a:buFont typeface="Arial" panose="020B0604020202020204" pitchFamily="34" charset="0"/>
              <a:buChar char="►"/>
            </a:pPr>
            <a:r>
              <a:rPr lang="en-US" sz="2100" dirty="0"/>
              <a:t>The term ‘all-inclusive’ was first used in 1976 in resorts by the </a:t>
            </a:r>
            <a:r>
              <a:rPr lang="en-US" sz="2100" dirty="0" err="1"/>
              <a:t>Superclubs</a:t>
            </a:r>
            <a:r>
              <a:rPr lang="en-US" sz="2100" dirty="0"/>
              <a:t> tour operator and has come to mean many different things according to different tour operators ever since. Typically, the all-inclusive product refers to a package in which flights, transfers, accommodation and all meals and unlimited drinks are included together with snacks such as ice-creams and activities such as kids clubs or sports.</a:t>
            </a:r>
          </a:p>
          <a:p>
            <a:pPr marL="347663" indent="-347663">
              <a:buClr>
                <a:srgbClr val="0070C0"/>
              </a:buClr>
              <a:buSzPct val="80000"/>
              <a:buFont typeface="Arial" panose="020B0604020202020204" pitchFamily="34" charset="0"/>
              <a:buChar char="►"/>
            </a:pPr>
            <a:r>
              <a:rPr lang="en-US" sz="2100" dirty="0"/>
              <a:t>All-inclusive holidays often provide buffet-style breakfasts, lunches and evening meals and local alcohol only. Soft drinks and other alcoholic beverages are often charged for separately. There are sometimes time restrictions </a:t>
            </a:r>
            <a:r>
              <a:rPr lang="en-US" sz="2100" dirty="0" smtClean="0"/>
              <a:t/>
            </a:r>
            <a:br>
              <a:rPr lang="en-US" sz="2100" dirty="0" smtClean="0"/>
            </a:br>
            <a:r>
              <a:rPr lang="en-US" sz="2100" dirty="0" smtClean="0"/>
              <a:t>- </a:t>
            </a:r>
            <a:r>
              <a:rPr lang="en-US" sz="2100" dirty="0"/>
              <a:t>example, snacks are only </a:t>
            </a:r>
            <a:r>
              <a:rPr lang="en-US" sz="2100" dirty="0" smtClean="0"/>
              <a:t/>
            </a:r>
            <a:br>
              <a:rPr lang="en-US" sz="2100" dirty="0" smtClean="0"/>
            </a:br>
            <a:r>
              <a:rPr lang="en-US" sz="2100" dirty="0" smtClean="0"/>
              <a:t>available </a:t>
            </a:r>
            <a:r>
              <a:rPr lang="en-US" sz="2100" dirty="0"/>
              <a:t>between 11.30 </a:t>
            </a:r>
            <a:r>
              <a:rPr lang="en-US" sz="2100" dirty="0" smtClean="0"/>
              <a:t/>
            </a:r>
            <a:br>
              <a:rPr lang="en-US" sz="2100" dirty="0" smtClean="0"/>
            </a:br>
            <a:r>
              <a:rPr lang="en-US" sz="2100" dirty="0" smtClean="0"/>
              <a:t>and 13.30 </a:t>
            </a:r>
            <a:r>
              <a:rPr lang="en-US" sz="2100" dirty="0"/>
              <a:t>and from certain </a:t>
            </a:r>
            <a:r>
              <a:rPr lang="en-US" sz="2100" dirty="0" smtClean="0"/>
              <a:t/>
            </a:r>
            <a:br>
              <a:rPr lang="en-US" sz="2100" dirty="0" smtClean="0"/>
            </a:br>
            <a:r>
              <a:rPr lang="en-US" sz="2100" dirty="0" smtClean="0"/>
              <a:t>catering </a:t>
            </a:r>
            <a:r>
              <a:rPr lang="en-US" sz="2100" dirty="0"/>
              <a:t>outlets only. </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17410" name="Picture 2" descr="Image result for cruise sh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7944" y="4889394"/>
            <a:ext cx="4854452" cy="17799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0214025"/>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640961" cy="3323987"/>
          </a:xfrm>
          <a:prstGeom prst="rect">
            <a:avLst/>
          </a:prstGeom>
        </p:spPr>
        <p:txBody>
          <a:bodyPr wrap="square">
            <a:spAutoFit/>
          </a:bodyPr>
          <a:lstStyle/>
          <a:p>
            <a:pPr>
              <a:buClr>
                <a:srgbClr val="0070C0"/>
              </a:buClr>
              <a:buSzPct val="80000"/>
            </a:pPr>
            <a:r>
              <a:rPr lang="en-US" sz="2100" b="1" dirty="0" smtClean="0">
                <a:solidFill>
                  <a:srgbClr val="C00000"/>
                </a:solidFill>
              </a:rPr>
              <a:t>The ‘all-inclusive</a:t>
            </a:r>
            <a:r>
              <a:rPr lang="en-US" sz="2100" b="1" dirty="0">
                <a:solidFill>
                  <a:srgbClr val="C00000"/>
                </a:solidFill>
              </a:rPr>
              <a:t>’ product</a:t>
            </a:r>
          </a:p>
          <a:p>
            <a:pPr marL="347663" indent="-347663">
              <a:buClr>
                <a:srgbClr val="0070C0"/>
              </a:buClr>
              <a:buSzPct val="80000"/>
              <a:buFont typeface="Arial" panose="020B0604020202020204" pitchFamily="34" charset="0"/>
              <a:buChar char="►"/>
            </a:pPr>
            <a:r>
              <a:rPr lang="en-US" sz="2100" dirty="0" smtClean="0"/>
              <a:t>Some </a:t>
            </a:r>
            <a:r>
              <a:rPr lang="en-US" sz="2100" dirty="0"/>
              <a:t>activities may carry an additional cost such as </a:t>
            </a:r>
            <a:r>
              <a:rPr lang="en-US" sz="2100" dirty="0" err="1"/>
              <a:t>snorkelling</a:t>
            </a:r>
            <a:r>
              <a:rPr lang="en-US" sz="2100" dirty="0"/>
              <a:t>, baby an: toddler clubs, etc. Some resorts issue guests with a wristband as a form of identification, which enables them to access snacks, drinks and other activities.</a:t>
            </a:r>
          </a:p>
          <a:p>
            <a:pPr marL="347663" indent="-347663">
              <a:buClr>
                <a:srgbClr val="0070C0"/>
              </a:buClr>
              <a:buSzPct val="80000"/>
              <a:buFont typeface="Arial" panose="020B0604020202020204" pitchFamily="34" charset="0"/>
              <a:buChar char="►"/>
            </a:pPr>
            <a:r>
              <a:rPr lang="en-US" sz="2100" dirty="0"/>
              <a:t>Cruise holidays tend to be all-inclusive, including transport to the port of </a:t>
            </a:r>
            <a:r>
              <a:rPr lang="en-US" sz="2100" dirty="0" smtClean="0"/>
              <a:t>embarkations, </a:t>
            </a:r>
            <a:r>
              <a:rPr lang="en-US" sz="2100" dirty="0"/>
              <a:t>accommodation, all meals and the services of the staff onboard the cruise ship. However, drinks and port of call excursions are not usually included in the price and must be paid for separately.</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16386" name="Picture 2" descr="Image result for cruise sh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6056" y="4181736"/>
            <a:ext cx="3811960" cy="2480928"/>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all inclusive hotel"/>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79511" y="4518712"/>
            <a:ext cx="4680521" cy="2143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7293987"/>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640961" cy="5443029"/>
          </a:xfrm>
          <a:prstGeom prst="rect">
            <a:avLst/>
          </a:prstGeom>
        </p:spPr>
        <p:txBody>
          <a:bodyPr wrap="square">
            <a:spAutoFit/>
          </a:bodyPr>
          <a:lstStyle/>
          <a:p>
            <a:pPr>
              <a:buClr>
                <a:srgbClr val="0070C0"/>
              </a:buClr>
              <a:buSzPct val="80000"/>
            </a:pPr>
            <a:r>
              <a:rPr lang="en-US" sz="1830" b="1" dirty="0" smtClean="0">
                <a:solidFill>
                  <a:srgbClr val="C00000"/>
                </a:solidFill>
              </a:rPr>
              <a:t>Ancillary </a:t>
            </a:r>
            <a:r>
              <a:rPr lang="en-US" sz="1830" b="1" dirty="0">
                <a:solidFill>
                  <a:srgbClr val="C00000"/>
                </a:solidFill>
              </a:rPr>
              <a:t>services</a:t>
            </a:r>
          </a:p>
          <a:p>
            <a:pPr marL="347663" indent="-347663">
              <a:buClr>
                <a:srgbClr val="0070C0"/>
              </a:buClr>
              <a:buSzPct val="80000"/>
              <a:buFont typeface="Arial" panose="020B0604020202020204" pitchFamily="34" charset="0"/>
              <a:buChar char="►"/>
            </a:pPr>
            <a:r>
              <a:rPr lang="en-US" sz="1830" dirty="0"/>
              <a:t>An ancillary service can be described as any additional service offered by travel and tourism providers beyond the main product or service normally associated with these types of providers. Because of the highly competitive nature of this dynamic industry, those operating within this competitive market constantly seek alternative means of generating income. An ancillary service is one way in which providers may gain competitive advantage over their rivals.</a:t>
            </a:r>
          </a:p>
          <a:p>
            <a:pPr marL="347663" indent="-347663">
              <a:buClr>
                <a:srgbClr val="0070C0"/>
              </a:buClr>
              <a:buSzPct val="80000"/>
              <a:buFont typeface="Arial" panose="020B0604020202020204" pitchFamily="34" charset="0"/>
              <a:buChar char="►"/>
            </a:pPr>
            <a:r>
              <a:rPr lang="en-US" sz="1830" dirty="0"/>
              <a:t>Examples of the type of ancillary services on offer may include:</a:t>
            </a:r>
          </a:p>
          <a:p>
            <a:pPr marL="742950" indent="-342900">
              <a:buClr>
                <a:srgbClr val="0070C0"/>
              </a:buClr>
              <a:buSzPct val="80000"/>
              <a:buFont typeface="Wingdings" panose="05000000000000000000" pitchFamily="2" charset="2"/>
              <a:buChar char="§"/>
            </a:pPr>
            <a:r>
              <a:rPr lang="en-US" sz="1830" dirty="0"/>
              <a:t>tickets to theme parks, theatres and other named attractions,</a:t>
            </a:r>
          </a:p>
          <a:p>
            <a:pPr marL="742950" indent="-342900">
              <a:buClr>
                <a:srgbClr val="0070C0"/>
              </a:buClr>
              <a:buSzPct val="80000"/>
              <a:buFont typeface="Wingdings" panose="05000000000000000000" pitchFamily="2" charset="2"/>
              <a:buChar char="§"/>
            </a:pPr>
            <a:r>
              <a:rPr lang="en-US" sz="1830" dirty="0"/>
              <a:t>excursions and sightseeing tours,</a:t>
            </a:r>
          </a:p>
          <a:p>
            <a:pPr marL="742950" indent="-342900">
              <a:buClr>
                <a:srgbClr val="0070C0"/>
              </a:buClr>
              <a:buSzPct val="80000"/>
              <a:buFont typeface="Wingdings" panose="05000000000000000000" pitchFamily="2" charset="2"/>
              <a:buChar char="§"/>
            </a:pPr>
            <a:r>
              <a:rPr lang="en-US" sz="1830" dirty="0"/>
              <a:t>guidebooks and guiding services.</a:t>
            </a:r>
          </a:p>
          <a:p>
            <a:pPr marL="742950" indent="-342900">
              <a:buClr>
                <a:srgbClr val="0070C0"/>
              </a:buClr>
              <a:buSzPct val="80000"/>
              <a:buFont typeface="Wingdings" panose="05000000000000000000" pitchFamily="2" charset="2"/>
              <a:buChar char="§"/>
            </a:pPr>
            <a:r>
              <a:rPr lang="en-US" sz="1830" dirty="0"/>
              <a:t>passport and visa information,</a:t>
            </a:r>
          </a:p>
          <a:p>
            <a:pPr marL="742950" indent="-342900">
              <a:buClr>
                <a:srgbClr val="0070C0"/>
              </a:buClr>
              <a:buSzPct val="80000"/>
              <a:buFont typeface="Wingdings" panose="05000000000000000000" pitchFamily="2" charset="2"/>
              <a:buChar char="§"/>
            </a:pPr>
            <a:r>
              <a:rPr lang="en-US" sz="1830" dirty="0" smtClean="0"/>
              <a:t>foreign </a:t>
            </a:r>
            <a:r>
              <a:rPr lang="en-US" sz="1830" dirty="0"/>
              <a:t>currency exchange,</a:t>
            </a:r>
          </a:p>
          <a:p>
            <a:pPr marL="742950" indent="-342900">
              <a:buClr>
                <a:srgbClr val="0070C0"/>
              </a:buClr>
              <a:buSzPct val="80000"/>
              <a:buFont typeface="Wingdings" panose="05000000000000000000" pitchFamily="2" charset="2"/>
              <a:buChar char="§"/>
            </a:pPr>
            <a:r>
              <a:rPr lang="en-US" sz="1830" dirty="0"/>
              <a:t>coach and rail tickets,</a:t>
            </a:r>
          </a:p>
          <a:p>
            <a:pPr marL="742950" indent="-342900">
              <a:buClr>
                <a:srgbClr val="0070C0"/>
              </a:buClr>
              <a:buSzPct val="80000"/>
              <a:buFont typeface="Wingdings" panose="05000000000000000000" pitchFamily="2" charset="2"/>
              <a:buChar char="§"/>
            </a:pPr>
            <a:r>
              <a:rPr lang="en-US" sz="1830" dirty="0" smtClean="0"/>
              <a:t>travel </a:t>
            </a:r>
            <a:r>
              <a:rPr lang="en-US" sz="1830" dirty="0"/>
              <a:t>insurance,</a:t>
            </a:r>
          </a:p>
          <a:p>
            <a:pPr marL="742950" indent="-342900">
              <a:buClr>
                <a:srgbClr val="0070C0"/>
              </a:buClr>
              <a:buSzPct val="80000"/>
              <a:buFont typeface="Wingdings" panose="05000000000000000000" pitchFamily="2" charset="2"/>
              <a:buChar char="§"/>
            </a:pPr>
            <a:r>
              <a:rPr lang="en-US" sz="1830" dirty="0"/>
              <a:t>airport transfers,</a:t>
            </a:r>
          </a:p>
          <a:p>
            <a:pPr marL="742950" indent="-342900">
              <a:buClr>
                <a:srgbClr val="0070C0"/>
              </a:buClr>
              <a:buSzPct val="80000"/>
              <a:buFont typeface="Wingdings" panose="05000000000000000000" pitchFamily="2" charset="2"/>
              <a:buChar char="§"/>
            </a:pPr>
            <a:r>
              <a:rPr lang="en-US" sz="1830" dirty="0"/>
              <a:t>hotel bookings,</a:t>
            </a:r>
          </a:p>
          <a:p>
            <a:pPr marL="742950" indent="-342900">
              <a:buClr>
                <a:srgbClr val="0070C0"/>
              </a:buClr>
              <a:buSzPct val="80000"/>
              <a:buFont typeface="Wingdings" panose="05000000000000000000" pitchFamily="2" charset="2"/>
              <a:buChar char="§"/>
            </a:pPr>
            <a:r>
              <a:rPr lang="en-US" sz="1830" dirty="0" smtClean="0"/>
              <a:t>car </a:t>
            </a:r>
            <a:r>
              <a:rPr lang="en-US" sz="1830" dirty="0"/>
              <a:t>hire,</a:t>
            </a:r>
          </a:p>
          <a:p>
            <a:pPr marL="347663" indent="-347663">
              <a:buClr>
                <a:srgbClr val="0070C0"/>
              </a:buClr>
              <a:buSzPct val="80000"/>
              <a:buFont typeface="Arial" panose="020B0604020202020204" pitchFamily="34" charset="0"/>
              <a:buChar char="►"/>
            </a:pPr>
            <a:r>
              <a:rPr lang="en-US" sz="1830" dirty="0" smtClean="0"/>
              <a:t>Lets </a:t>
            </a:r>
            <a:r>
              <a:rPr lang="en-US" sz="1830" dirty="0"/>
              <a:t>now examine three of these ancillary services in more detail.</a:t>
            </a:r>
            <a:endParaRPr lang="en-US" sz="183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18434" name="Picture 2"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3767882"/>
            <a:ext cx="3526874" cy="2397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52787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5760641" cy="5847755"/>
          </a:xfrm>
          <a:prstGeom prst="rect">
            <a:avLst/>
          </a:prstGeom>
        </p:spPr>
        <p:txBody>
          <a:bodyPr wrap="square">
            <a:spAutoFit/>
          </a:bodyPr>
          <a:lstStyle/>
          <a:p>
            <a:pPr>
              <a:buClr>
                <a:srgbClr val="0070C0"/>
              </a:buClr>
              <a:buSzPct val="80000"/>
            </a:pPr>
            <a:r>
              <a:rPr lang="en-US" sz="2130" b="1" dirty="0" smtClean="0">
                <a:solidFill>
                  <a:srgbClr val="C00000"/>
                </a:solidFill>
              </a:rPr>
              <a:t>Guiding services</a:t>
            </a:r>
            <a:endParaRPr lang="en-US" sz="2130" b="1" dirty="0">
              <a:solidFill>
                <a:srgbClr val="C00000"/>
              </a:solidFill>
            </a:endParaRPr>
          </a:p>
          <a:p>
            <a:pPr marL="347663" indent="-347663">
              <a:buClr>
                <a:srgbClr val="0070C0"/>
              </a:buClr>
              <a:buSzPct val="80000"/>
              <a:buFont typeface="Arial" panose="020B0604020202020204" pitchFamily="34" charset="0"/>
              <a:buChar char="►"/>
            </a:pPr>
            <a:r>
              <a:rPr lang="en-US" sz="2130" dirty="0"/>
              <a:t>The tourism experience can be enhanced significantly through the inclusion of a tourist guide during a visit to a specific destination. </a:t>
            </a:r>
            <a:endParaRPr lang="en-US" sz="2130" dirty="0" smtClean="0"/>
          </a:p>
          <a:p>
            <a:pPr marL="347663" indent="-347663">
              <a:buClr>
                <a:srgbClr val="0070C0"/>
              </a:buClr>
              <a:buSzPct val="80000"/>
              <a:buFont typeface="Arial" panose="020B0604020202020204" pitchFamily="34" charset="0"/>
              <a:buChar char="►"/>
            </a:pPr>
            <a:r>
              <a:rPr lang="en-US" sz="2130" dirty="0" smtClean="0"/>
              <a:t>A </a:t>
            </a:r>
            <a:r>
              <a:rPr lang="en-US" sz="2130" dirty="0"/>
              <a:t>guide is usually someone with experience, training and local knowledge of the area, who will offer expert information about the nature, the history, the cultural background and local customs associated with a specific </a:t>
            </a:r>
            <a:r>
              <a:rPr lang="en-US" sz="2130" dirty="0" smtClean="0"/>
              <a:t>destination.</a:t>
            </a:r>
          </a:p>
          <a:p>
            <a:pPr marL="347663" indent="-347663">
              <a:buClr>
                <a:srgbClr val="0070C0"/>
              </a:buClr>
              <a:buSzPct val="80000"/>
              <a:buFont typeface="Arial" panose="020B0604020202020204" pitchFamily="34" charset="0"/>
              <a:buChar char="►"/>
            </a:pPr>
            <a:r>
              <a:rPr lang="en-US" sz="2130" dirty="0" smtClean="0"/>
              <a:t>They </a:t>
            </a:r>
            <a:r>
              <a:rPr lang="en-US" sz="2130" dirty="0"/>
              <a:t>may offer a tour in a different language to enable overseas visitors to understand and appreciate the tour. </a:t>
            </a:r>
            <a:endParaRPr lang="en-US" sz="2130" dirty="0" smtClean="0"/>
          </a:p>
          <a:p>
            <a:pPr marL="347663" indent="-347663">
              <a:buClr>
                <a:srgbClr val="0070C0"/>
              </a:buClr>
              <a:buSzPct val="80000"/>
              <a:buFont typeface="Arial" panose="020B0604020202020204" pitchFamily="34" charset="0"/>
              <a:buChar char="►"/>
            </a:pPr>
            <a:r>
              <a:rPr lang="en-US" sz="2130" dirty="0" smtClean="0"/>
              <a:t>They </a:t>
            </a:r>
            <a:r>
              <a:rPr lang="en-US" sz="2130" dirty="0"/>
              <a:t>may provide an accompanied coach tour of a town or a walking tour of a specific attraction</a:t>
            </a:r>
            <a:r>
              <a:rPr lang="en-US" sz="2130" dirty="0" smtClean="0"/>
              <a:t>.</a:t>
            </a:r>
            <a:endParaRPr lang="en-US" sz="213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137</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6270" t="13163" r="18274" b="10532"/>
          <a:stretch/>
        </p:blipFill>
        <p:spPr>
          <a:xfrm>
            <a:off x="5940152" y="4723508"/>
            <a:ext cx="2952327" cy="1945851"/>
          </a:xfrm>
          <a:prstGeom prst="rect">
            <a:avLst/>
          </a:prstGeom>
        </p:spPr>
      </p:pic>
      <p:pic>
        <p:nvPicPr>
          <p:cNvPr id="9" name="Picture 2" descr="Image result for tour guid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2881738"/>
            <a:ext cx="2952327" cy="17713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Image result for tour guid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940152" y="1148944"/>
            <a:ext cx="2952327" cy="1633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491759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5760641" cy="5586145"/>
          </a:xfrm>
          <a:prstGeom prst="rect">
            <a:avLst/>
          </a:prstGeom>
        </p:spPr>
        <p:txBody>
          <a:bodyPr wrap="square">
            <a:spAutoFit/>
          </a:bodyPr>
          <a:lstStyle/>
          <a:p>
            <a:pPr>
              <a:buClr>
                <a:srgbClr val="0070C0"/>
              </a:buClr>
              <a:buSzPct val="80000"/>
            </a:pPr>
            <a:r>
              <a:rPr lang="en-US" sz="2100" b="1" dirty="0" smtClean="0">
                <a:solidFill>
                  <a:srgbClr val="C00000"/>
                </a:solidFill>
              </a:rPr>
              <a:t>Guiding services</a:t>
            </a:r>
            <a:endParaRPr lang="en-US" sz="2100" b="1" dirty="0">
              <a:solidFill>
                <a:srgbClr val="C00000"/>
              </a:solidFill>
            </a:endParaRPr>
          </a:p>
          <a:p>
            <a:pPr marL="347663" indent="-347663">
              <a:buClr>
                <a:srgbClr val="0070C0"/>
              </a:buClr>
              <a:buSzPct val="80000"/>
              <a:buFont typeface="Arial" panose="020B0604020202020204" pitchFamily="34" charset="0"/>
              <a:buChar char="►"/>
            </a:pPr>
            <a:r>
              <a:rPr lang="en-US" sz="2100" dirty="0" smtClean="0"/>
              <a:t>In </a:t>
            </a:r>
            <a:r>
              <a:rPr lang="en-US" sz="2100" dirty="0"/>
              <a:t>areas of </a:t>
            </a:r>
            <a:r>
              <a:rPr lang="en-US" sz="2100" dirty="0" err="1"/>
              <a:t>specialised</a:t>
            </a:r>
            <a:r>
              <a:rPr lang="en-US" sz="2100" dirty="0"/>
              <a:t> tourism activity, for example a Kenyan Safari or a visit to a coral reef in the Indian Ocean, using the services of a guide may be an integral part of the package in the interests of conservation and preservation of the natural habitats as well as for the protection of the customers</a:t>
            </a:r>
            <a:r>
              <a:rPr lang="en-US" sz="2100" dirty="0" smtClean="0"/>
              <a:t>.</a:t>
            </a:r>
          </a:p>
          <a:p>
            <a:pPr marL="347663" indent="-347663">
              <a:buClr>
                <a:srgbClr val="0070C0"/>
              </a:buClr>
              <a:buSzPct val="80000"/>
              <a:buFont typeface="Arial" panose="020B0604020202020204" pitchFamily="34" charset="0"/>
              <a:buChar char="►"/>
            </a:pPr>
            <a:r>
              <a:rPr lang="en-US" sz="2100" dirty="0"/>
              <a:t> But for the majority of tourists, the services of a guide are offered as an ancillary service, thus allowing the supplier to gain additional income on top of the main product already being sold.</a:t>
            </a:r>
          </a:p>
          <a:p>
            <a:pPr marL="347663" indent="-347663">
              <a:buClr>
                <a:srgbClr val="0070C0"/>
              </a:buClr>
              <a:buSzPct val="80000"/>
              <a:buFont typeface="Arial" panose="020B0604020202020204" pitchFamily="34" charset="0"/>
              <a:buChar char="►"/>
            </a:pPr>
            <a:r>
              <a:rPr lang="en-US" sz="2100" dirty="0"/>
              <a:t>The following case study will help you in understanding the importance of guiding services in the growth of travel and tourism industry in a destination</a:t>
            </a:r>
            <a:r>
              <a:rPr lang="en-US" sz="2100" dirty="0" smtClean="0"/>
              <a:t>.</a:t>
            </a:r>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137</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6270" t="13163" r="18274" b="10532"/>
          <a:stretch/>
        </p:blipFill>
        <p:spPr>
          <a:xfrm>
            <a:off x="5940152" y="4723508"/>
            <a:ext cx="2952327" cy="1945851"/>
          </a:xfrm>
          <a:prstGeom prst="rect">
            <a:avLst/>
          </a:prstGeom>
        </p:spPr>
      </p:pic>
      <p:pic>
        <p:nvPicPr>
          <p:cNvPr id="19458" name="Picture 2" descr="Image result for tour guid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2881738"/>
            <a:ext cx="2952327" cy="1771397"/>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Image result for tour guid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940152" y="1148944"/>
            <a:ext cx="2952327" cy="1633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73416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138</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
        <p:nvSpPr>
          <p:cNvPr id="8" name="Rectangle 7"/>
          <p:cNvSpPr/>
          <p:nvPr/>
        </p:nvSpPr>
        <p:spPr>
          <a:xfrm>
            <a:off x="165110" y="1584137"/>
            <a:ext cx="8727370" cy="4942892"/>
          </a:xfrm>
          <a:prstGeom prst="rect">
            <a:avLst/>
          </a:prstGeom>
          <a:solidFill>
            <a:schemeClr val="accent3">
              <a:lumMod val="60000"/>
              <a:lumOff val="40000"/>
            </a:schemeClr>
          </a:solidFill>
          <a:ln w="57150">
            <a:solidFill>
              <a:srgbClr val="0070C0"/>
            </a:solidFill>
          </a:ln>
        </p:spPr>
        <p:txBody>
          <a:bodyPr wrap="square">
            <a:spAutoFit/>
          </a:bodyPr>
          <a:lstStyle/>
          <a:p>
            <a:pPr marL="342900" indent="-342900">
              <a:buClr>
                <a:srgbClr val="C00000"/>
              </a:buClr>
              <a:buSzPct val="80000"/>
              <a:buFont typeface="Arial" panose="020B0604020202020204" pitchFamily="34" charset="0"/>
              <a:buChar char="►"/>
            </a:pPr>
            <a:r>
              <a:rPr lang="en-US" sz="1970" dirty="0"/>
              <a:t>Nearly forty tourism professionals in Brunei have received a certificate for taking part in the two-week long hands-on training course for tour guides delivered by two qualified trainers from the World Federation of Tour Guide Associations.</a:t>
            </a:r>
          </a:p>
          <a:p>
            <a:pPr marL="342900" indent="-342900">
              <a:buClr>
                <a:srgbClr val="C00000"/>
              </a:buClr>
              <a:buSzPct val="80000"/>
              <a:buFont typeface="Arial" panose="020B0604020202020204" pitchFamily="34" charset="0"/>
              <a:buChar char="►"/>
            </a:pPr>
            <a:r>
              <a:rPr lang="en-US" sz="1970" dirty="0"/>
              <a:t>Tour guides play an important role as ‘ambassadors’ to international visitors, as they are the ones explaining to the tourists about the culture, history, nature, way of life, society, and institutions of the destination. It is important that tour guides should have both the correct information and the correct techniques to deliver such information, as this provides a pleasant and an informative experience for tourists.</a:t>
            </a:r>
          </a:p>
          <a:p>
            <a:pPr marL="342900" indent="-342900">
              <a:buClr>
                <a:srgbClr val="C00000"/>
              </a:buClr>
              <a:buSzPct val="80000"/>
              <a:buFont typeface="Arial" panose="020B0604020202020204" pitchFamily="34" charset="0"/>
              <a:buChar char="►"/>
            </a:pPr>
            <a:r>
              <a:rPr lang="en-US" sz="1970" dirty="0"/>
              <a:t>Although the tourist experience of Brunei involves a number of other elements, such as the quality of services in hotels, restaurants, shops, and taxis; the quality of welcome by immigration and custom officials; the friendliness of people in general; and the quality and diversity of tourism products and attractions, it is often the quality of the guiding services that will be the most memorable element in a tourist’s visit</a:t>
            </a:r>
            <a:r>
              <a:rPr lang="en-US" sz="1970" dirty="0" smtClean="0"/>
              <a:t>.</a:t>
            </a:r>
            <a:endParaRPr lang="en-US" sz="1970" dirty="0"/>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369332"/>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b="1" dirty="0" smtClean="0">
                  <a:solidFill>
                    <a:schemeClr val="bg1"/>
                  </a:solidFill>
                </a:rPr>
                <a:t>Case Study 1</a:t>
              </a:r>
              <a:r>
                <a:rPr lang="en-US" b="1" dirty="0">
                  <a:solidFill>
                    <a:schemeClr val="bg1"/>
                  </a:solidFill>
                </a:rPr>
                <a:t>: Brunei tourism helps to raise standards of tour guides in Brunei</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spTree>
    <p:extLst>
      <p:ext uri="{BB962C8B-B14F-4D97-AF65-F5344CB8AC3E}">
        <p14:creationId xmlns:p14="http://schemas.microsoft.com/office/powerpoint/2010/main" val="400534608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138</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
        <p:nvSpPr>
          <p:cNvPr id="8" name="Rectangle 7"/>
          <p:cNvSpPr/>
          <p:nvPr/>
        </p:nvSpPr>
        <p:spPr>
          <a:xfrm>
            <a:off x="165110" y="1508586"/>
            <a:ext cx="8727370" cy="5115246"/>
          </a:xfrm>
          <a:prstGeom prst="rect">
            <a:avLst/>
          </a:prstGeom>
          <a:solidFill>
            <a:schemeClr val="accent3">
              <a:lumMod val="60000"/>
              <a:lumOff val="40000"/>
            </a:schemeClr>
          </a:solidFill>
          <a:ln w="57150">
            <a:solidFill>
              <a:srgbClr val="0070C0"/>
            </a:solidFill>
          </a:ln>
        </p:spPr>
        <p:txBody>
          <a:bodyPr wrap="square">
            <a:spAutoFit/>
          </a:bodyPr>
          <a:lstStyle/>
          <a:p>
            <a:pPr marL="342900" indent="-342900">
              <a:buClr>
                <a:srgbClr val="C00000"/>
              </a:buClr>
              <a:buSzPct val="80000"/>
              <a:buFont typeface="Arial" panose="020B0604020202020204" pitchFamily="34" charset="0"/>
              <a:buChar char="►"/>
            </a:pPr>
            <a:r>
              <a:rPr lang="en-US" sz="2040" dirty="0" smtClean="0"/>
              <a:t>With </a:t>
            </a:r>
            <a:r>
              <a:rPr lang="en-US" sz="2040" dirty="0"/>
              <a:t>tourism in Brunei still developing, the industry saw a </a:t>
            </a:r>
            <a:r>
              <a:rPr lang="en-US" sz="2040" dirty="0" smtClean="0"/>
              <a:t>40% </a:t>
            </a:r>
            <a:r>
              <a:rPr lang="en-US" sz="2040" dirty="0"/>
              <a:t>increase in the number of tourist arrivals in the year 2008, as well as a growing number of cruise ships calling at </a:t>
            </a:r>
            <a:r>
              <a:rPr lang="en-US" sz="2040" dirty="0" err="1"/>
              <a:t>Muara</a:t>
            </a:r>
            <a:r>
              <a:rPr lang="en-US" sz="2040" dirty="0"/>
              <a:t> port. </a:t>
            </a:r>
            <a:endParaRPr lang="en-US" sz="2040" dirty="0" smtClean="0"/>
          </a:p>
          <a:p>
            <a:pPr marL="342900" indent="-342900">
              <a:buClr>
                <a:srgbClr val="C00000"/>
              </a:buClr>
              <a:buSzPct val="80000"/>
              <a:buFont typeface="Arial" panose="020B0604020202020204" pitchFamily="34" charset="0"/>
              <a:buChar char="►"/>
            </a:pPr>
            <a:r>
              <a:rPr lang="en-US" sz="2040" dirty="0" smtClean="0"/>
              <a:t>Brunei </a:t>
            </a:r>
            <a:r>
              <a:rPr lang="en-US" sz="2040" dirty="0"/>
              <a:t>Tourism and the Brunei Association of Travel Agents being concerned at the level and quality of the guiding services in Brunei to be as per required international standards decided to be competitive with guiding services being offered in the </a:t>
            </a:r>
            <a:r>
              <a:rPr lang="en-US" sz="2040" dirty="0" err="1"/>
              <a:t>neighbouring</a:t>
            </a:r>
            <a:r>
              <a:rPr lang="en-US" sz="2040" dirty="0"/>
              <a:t> destinations.</a:t>
            </a:r>
          </a:p>
          <a:p>
            <a:pPr marL="342900" indent="-342900">
              <a:buClr>
                <a:srgbClr val="C00000"/>
              </a:buClr>
              <a:buSzPct val="80000"/>
              <a:buFont typeface="Arial" panose="020B0604020202020204" pitchFamily="34" charset="0"/>
              <a:buChar char="►"/>
            </a:pPr>
            <a:r>
              <a:rPr lang="en-US" sz="2040" dirty="0"/>
              <a:t>To address these concerns, Brunei Tourism decided to bring in the world’s leading authority in tour guide training</a:t>
            </a:r>
            <a:r>
              <a:rPr lang="en-US" sz="2040" dirty="0" smtClean="0"/>
              <a:t>,</a:t>
            </a:r>
            <a:br>
              <a:rPr lang="en-US" sz="2040" dirty="0" smtClean="0"/>
            </a:br>
            <a:r>
              <a:rPr lang="en-US" sz="2040" dirty="0" smtClean="0"/>
              <a:t>the </a:t>
            </a:r>
            <a:r>
              <a:rPr lang="en-US" sz="2040" dirty="0"/>
              <a:t>World Federation of Tour Guide </a:t>
            </a:r>
            <a:r>
              <a:rPr lang="en-US" sz="2040" dirty="0" smtClean="0"/>
              <a:t/>
            </a:r>
            <a:br>
              <a:rPr lang="en-US" sz="2040" dirty="0" smtClean="0"/>
            </a:br>
            <a:r>
              <a:rPr lang="en-US" sz="2040" dirty="0" smtClean="0"/>
              <a:t>Associations (</a:t>
            </a:r>
            <a:r>
              <a:rPr lang="en-US" sz="2040" dirty="0"/>
              <a:t>WFTGA). This organisation </a:t>
            </a:r>
            <a:r>
              <a:rPr lang="en-US" sz="2040" dirty="0" smtClean="0"/>
              <a:t/>
            </a:r>
            <a:br>
              <a:rPr lang="en-US" sz="2040" dirty="0" smtClean="0"/>
            </a:br>
            <a:r>
              <a:rPr lang="en-US" sz="2040" dirty="0" smtClean="0"/>
              <a:t>represents </a:t>
            </a:r>
            <a:r>
              <a:rPr lang="en-US" sz="2040" dirty="0"/>
              <a:t>tour </a:t>
            </a:r>
            <a:r>
              <a:rPr lang="en-US" sz="2040" dirty="0" smtClean="0"/>
              <a:t>guide </a:t>
            </a:r>
            <a:r>
              <a:rPr lang="en-US" sz="2040" dirty="0"/>
              <a:t>associations from over </a:t>
            </a:r>
            <a:r>
              <a:rPr lang="en-US" sz="2040" dirty="0" smtClean="0"/>
              <a:t/>
            </a:r>
            <a:br>
              <a:rPr lang="en-US" sz="2040" dirty="0" smtClean="0"/>
            </a:br>
            <a:r>
              <a:rPr lang="en-US" sz="2040" dirty="0" smtClean="0"/>
              <a:t>50 countries </a:t>
            </a:r>
            <a:r>
              <a:rPr lang="en-US" sz="2040" dirty="0"/>
              <a:t>and </a:t>
            </a:r>
            <a:r>
              <a:rPr lang="en-US" sz="2040" dirty="0" smtClean="0"/>
              <a:t>has </a:t>
            </a:r>
            <a:r>
              <a:rPr lang="en-US" sz="2040" dirty="0"/>
              <a:t>much experience in </a:t>
            </a:r>
            <a:r>
              <a:rPr lang="en-US" sz="2040" dirty="0" smtClean="0"/>
              <a:t/>
            </a:r>
            <a:br>
              <a:rPr lang="en-US" sz="2040" dirty="0" smtClean="0"/>
            </a:br>
            <a:r>
              <a:rPr lang="en-US" sz="2040" dirty="0" smtClean="0"/>
              <a:t>delivering tour </a:t>
            </a:r>
            <a:r>
              <a:rPr lang="en-US" sz="2040" dirty="0"/>
              <a:t>guide trainings around the world.</a:t>
            </a:r>
          </a:p>
          <a:p>
            <a:pPr marL="342900" indent="-342900">
              <a:buClr>
                <a:srgbClr val="C00000"/>
              </a:buClr>
              <a:buSzPct val="80000"/>
              <a:buFont typeface="Arial" panose="020B0604020202020204" pitchFamily="34" charset="0"/>
              <a:buChar char="►"/>
            </a:pPr>
            <a:r>
              <a:rPr lang="en-US" sz="2040" dirty="0"/>
              <a:t>It uses well qualified trainers who are </a:t>
            </a:r>
            <a:r>
              <a:rPr lang="en-US" sz="2040" dirty="0" smtClean="0"/>
              <a:t>each </a:t>
            </a:r>
            <a:br>
              <a:rPr lang="en-US" sz="2040" dirty="0" smtClean="0"/>
            </a:br>
            <a:r>
              <a:rPr lang="en-US" sz="2040" dirty="0" smtClean="0"/>
              <a:t>practicing </a:t>
            </a:r>
            <a:r>
              <a:rPr lang="en-US" sz="2040" dirty="0"/>
              <a:t>guides in their home countries</a:t>
            </a:r>
            <a:r>
              <a:rPr lang="en-US" sz="2040" dirty="0" smtClean="0"/>
              <a:t>.</a:t>
            </a:r>
            <a:endParaRPr lang="en-US" sz="2040" dirty="0"/>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369332"/>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b="1" dirty="0" smtClean="0">
                  <a:solidFill>
                    <a:schemeClr val="bg1"/>
                  </a:solidFill>
                </a:rPr>
                <a:t>Case Study 1</a:t>
              </a:r>
              <a:r>
                <a:rPr lang="en-US" b="1" dirty="0">
                  <a:solidFill>
                    <a:schemeClr val="bg1"/>
                  </a:solidFill>
                </a:rPr>
                <a:t>: Brunei tourism helps to raise standards of tour guides in Brunei</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22530" name="Picture 2" descr="Image result for brunei"/>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50516" y="4149080"/>
            <a:ext cx="2669955" cy="2398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1964130"/>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138</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
        <p:nvSpPr>
          <p:cNvPr id="8" name="Rectangle 7"/>
          <p:cNvSpPr/>
          <p:nvPr/>
        </p:nvSpPr>
        <p:spPr>
          <a:xfrm>
            <a:off x="165110" y="1508586"/>
            <a:ext cx="8727370" cy="5115246"/>
          </a:xfrm>
          <a:prstGeom prst="rect">
            <a:avLst/>
          </a:prstGeom>
          <a:solidFill>
            <a:schemeClr val="accent3">
              <a:lumMod val="60000"/>
              <a:lumOff val="40000"/>
            </a:schemeClr>
          </a:solidFill>
          <a:ln w="57150">
            <a:solidFill>
              <a:srgbClr val="0070C0"/>
            </a:solidFill>
          </a:ln>
        </p:spPr>
        <p:txBody>
          <a:bodyPr wrap="square">
            <a:spAutoFit/>
          </a:bodyPr>
          <a:lstStyle/>
          <a:p>
            <a:pPr marL="342900" indent="-342900">
              <a:buClr>
                <a:srgbClr val="C00000"/>
              </a:buClr>
              <a:buSzPct val="80000"/>
              <a:buFont typeface="Arial" panose="020B0604020202020204" pitchFamily="34" charset="0"/>
              <a:buChar char="►"/>
            </a:pPr>
            <a:r>
              <a:rPr lang="en-US" sz="2040" dirty="0" smtClean="0"/>
              <a:t>The </a:t>
            </a:r>
            <a:r>
              <a:rPr lang="en-US" sz="2040" dirty="0"/>
              <a:t>training in Brunei is a short course focusing on guiding techniques, skills enhancement and communication. The course ends with a written and practical assessment, in which trainees have to demonstrate skills and knowledge during a bus tour around the capital city, a walking tour of downtown Bandar, and a museum tour at the Brunei Museum.</a:t>
            </a:r>
          </a:p>
          <a:p>
            <a:pPr marL="342900" indent="-342900">
              <a:buClr>
                <a:srgbClr val="C00000"/>
              </a:buClr>
              <a:buSzPct val="80000"/>
              <a:buFont typeface="Arial" panose="020B0604020202020204" pitchFamily="34" charset="0"/>
              <a:buChar char="►"/>
            </a:pPr>
            <a:r>
              <a:rPr lang="en-US" sz="2040" dirty="0"/>
              <a:t>Guides who pass the assessment receive an accreditation badge endorsed by Brunei Tourism and the </a:t>
            </a:r>
            <a:r>
              <a:rPr lang="en-US" sz="2040" dirty="0" smtClean="0"/>
              <a:t/>
            </a:r>
            <a:br>
              <a:rPr lang="en-US" sz="2040" dirty="0" smtClean="0"/>
            </a:br>
            <a:r>
              <a:rPr lang="en-US" sz="2040" dirty="0" smtClean="0"/>
              <a:t>WFTGA</a:t>
            </a:r>
            <a:r>
              <a:rPr lang="en-US" sz="2040" dirty="0"/>
              <a:t>, supported by the Brunei </a:t>
            </a:r>
            <a:r>
              <a:rPr lang="en-US" sz="2040" dirty="0" smtClean="0"/>
              <a:t/>
            </a:r>
            <a:br>
              <a:rPr lang="en-US" sz="2040" dirty="0" smtClean="0"/>
            </a:br>
            <a:r>
              <a:rPr lang="en-US" sz="2040" dirty="0" smtClean="0"/>
              <a:t>Association </a:t>
            </a:r>
            <a:r>
              <a:rPr lang="en-US" sz="2040" dirty="0"/>
              <a:t>of Travel Agents. </a:t>
            </a:r>
            <a:endParaRPr lang="en-US" sz="2040" dirty="0" smtClean="0"/>
          </a:p>
          <a:p>
            <a:pPr marL="342900" indent="-342900">
              <a:buClr>
                <a:srgbClr val="C00000"/>
              </a:buClr>
              <a:buSzPct val="80000"/>
              <a:buFont typeface="Arial" panose="020B0604020202020204" pitchFamily="34" charset="0"/>
              <a:buChar char="►"/>
            </a:pPr>
            <a:r>
              <a:rPr lang="en-US" sz="2040" dirty="0" smtClean="0"/>
              <a:t>This </a:t>
            </a:r>
            <a:r>
              <a:rPr lang="en-US" sz="2040" dirty="0"/>
              <a:t>has been considered as the </a:t>
            </a:r>
            <a:r>
              <a:rPr lang="en-US" sz="2040" dirty="0" smtClean="0"/>
              <a:t/>
            </a:r>
            <a:br>
              <a:rPr lang="en-US" sz="2040" dirty="0" smtClean="0"/>
            </a:br>
            <a:r>
              <a:rPr lang="en-US" sz="2040" dirty="0" smtClean="0"/>
              <a:t>first step </a:t>
            </a:r>
            <a:r>
              <a:rPr lang="en-US" sz="2040" dirty="0"/>
              <a:t>towards a future tour guide </a:t>
            </a:r>
            <a:r>
              <a:rPr lang="en-US" sz="2040" dirty="0" smtClean="0"/>
              <a:t/>
            </a:r>
            <a:br>
              <a:rPr lang="en-US" sz="2040" dirty="0" smtClean="0"/>
            </a:br>
            <a:r>
              <a:rPr lang="en-US" sz="2040" dirty="0" smtClean="0"/>
              <a:t>licensing </a:t>
            </a:r>
            <a:r>
              <a:rPr lang="en-US" sz="2040" dirty="0"/>
              <a:t>scheme needed to control </a:t>
            </a:r>
            <a:r>
              <a:rPr lang="en-US" sz="2040" dirty="0" smtClean="0"/>
              <a:t/>
            </a:r>
            <a:br>
              <a:rPr lang="en-US" sz="2040" dirty="0" smtClean="0"/>
            </a:br>
            <a:r>
              <a:rPr lang="en-US" sz="2040" dirty="0" smtClean="0"/>
              <a:t>the </a:t>
            </a:r>
            <a:r>
              <a:rPr lang="en-US" sz="2040" dirty="0"/>
              <a:t>quality of the guides who take </a:t>
            </a:r>
            <a:r>
              <a:rPr lang="en-US" sz="2040" dirty="0" smtClean="0"/>
              <a:t/>
            </a:r>
            <a:br>
              <a:rPr lang="en-US" sz="2040" dirty="0" smtClean="0"/>
            </a:br>
            <a:r>
              <a:rPr lang="en-US" sz="2040" dirty="0" smtClean="0"/>
              <a:t>care </a:t>
            </a:r>
            <a:r>
              <a:rPr lang="en-US" sz="2040" dirty="0"/>
              <a:t>of visitors to Brunei.</a:t>
            </a:r>
          </a:p>
          <a:p>
            <a:pPr>
              <a:buClr>
                <a:srgbClr val="C00000"/>
              </a:buClr>
              <a:buSzPct val="80000"/>
            </a:pPr>
            <a:r>
              <a:rPr lang="en-US" sz="2040" i="1" dirty="0"/>
              <a:t>Source: Adapted from: </a:t>
            </a:r>
            <a:r>
              <a:rPr lang="en-US" sz="2040" i="1" dirty="0" smtClean="0">
                <a:hlinkClick r:id="rId4"/>
              </a:rPr>
              <a:t>http://www.forimmediaterelease.net/pm/2018.html</a:t>
            </a:r>
            <a:r>
              <a:rPr lang="en-US" sz="2040" i="1" dirty="0" smtClean="0"/>
              <a:t>  </a:t>
            </a:r>
            <a:r>
              <a:rPr lang="en-US" sz="2040" i="1" dirty="0"/>
              <a:t>(November 28, 2008)</a:t>
            </a:r>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369332"/>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b="1" dirty="0" smtClean="0">
                  <a:solidFill>
                    <a:schemeClr val="bg1"/>
                  </a:solidFill>
                </a:rPr>
                <a:t>Case Study 1</a:t>
              </a:r>
              <a:r>
                <a:rPr lang="en-US" b="1" dirty="0">
                  <a:solidFill>
                    <a:schemeClr val="bg1"/>
                  </a:solidFill>
                </a:rPr>
                <a:t>: Brunei tourism helps to raise standards of tour guides in Brunei</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21506" name="Picture 2" descr="Image result for brunei"/>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860032" y="3547115"/>
            <a:ext cx="4001378" cy="2330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878549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5832649" cy="5586145"/>
          </a:xfrm>
          <a:prstGeom prst="rect">
            <a:avLst/>
          </a:prstGeom>
        </p:spPr>
        <p:txBody>
          <a:bodyPr wrap="square">
            <a:spAutoFit/>
          </a:bodyPr>
          <a:lstStyle/>
          <a:p>
            <a:pPr>
              <a:buClr>
                <a:srgbClr val="0070C0"/>
              </a:buClr>
              <a:buSzPct val="80000"/>
            </a:pPr>
            <a:r>
              <a:rPr lang="en-US" sz="2100" b="1" dirty="0" smtClean="0">
                <a:solidFill>
                  <a:srgbClr val="C00000"/>
                </a:solidFill>
              </a:rPr>
              <a:t>Guiding services</a:t>
            </a:r>
            <a:endParaRPr lang="en-US" sz="2100" b="1" dirty="0">
              <a:solidFill>
                <a:srgbClr val="C00000"/>
              </a:solidFill>
            </a:endParaRPr>
          </a:p>
          <a:p>
            <a:pPr marL="347663" indent="-347663">
              <a:buClr>
                <a:srgbClr val="0070C0"/>
              </a:buClr>
              <a:buSzPct val="80000"/>
              <a:buFont typeface="Arial" panose="020B0604020202020204" pitchFamily="34" charset="0"/>
              <a:buChar char="►"/>
            </a:pPr>
            <a:r>
              <a:rPr lang="en-US" sz="2100" dirty="0"/>
              <a:t>Currency services Different countries around the world use different currencies of money, for example the Euro (€), the Dollar ($), the Rupee (₹</a:t>
            </a:r>
            <a:r>
              <a:rPr lang="en-US" sz="2100" dirty="0" smtClean="0"/>
              <a:t>) </a:t>
            </a:r>
            <a:r>
              <a:rPr lang="en-US" sz="2100" dirty="0"/>
              <a:t>and the Yen (¥). </a:t>
            </a:r>
            <a:endParaRPr lang="en-US" sz="2100" dirty="0" smtClean="0"/>
          </a:p>
          <a:p>
            <a:pPr marL="347663" indent="-347663">
              <a:buClr>
                <a:srgbClr val="0070C0"/>
              </a:buClr>
              <a:buSzPct val="80000"/>
              <a:buFont typeface="Arial" panose="020B0604020202020204" pitchFamily="34" charset="0"/>
              <a:buChar char="►"/>
            </a:pPr>
            <a:r>
              <a:rPr lang="en-US" sz="2100" dirty="0" smtClean="0"/>
              <a:t>Therefore</a:t>
            </a:r>
            <a:r>
              <a:rPr lang="en-US" sz="2100" dirty="0"/>
              <a:t>, travellers need to ensure that they have ‘exchanged’ or converted their travel money from their own currency into the one being used in the destination they are visiting. </a:t>
            </a:r>
            <a:endParaRPr lang="en-US" sz="2100" dirty="0" smtClean="0"/>
          </a:p>
          <a:p>
            <a:pPr marL="347663" indent="-347663">
              <a:buClr>
                <a:srgbClr val="0070C0"/>
              </a:buClr>
              <a:buSzPct val="80000"/>
              <a:buFont typeface="Arial" panose="020B0604020202020204" pitchFamily="34" charset="0"/>
              <a:buChar char="►"/>
            </a:pPr>
            <a:r>
              <a:rPr lang="en-US" sz="2100" dirty="0" smtClean="0"/>
              <a:t>There </a:t>
            </a:r>
            <a:r>
              <a:rPr lang="en-US" sz="2100" dirty="0"/>
              <a:t>are many ways in which travellers can exchange their currency. Currency services are now offered by an increasing range of different types of providers. </a:t>
            </a:r>
            <a:endParaRPr lang="en-US" sz="2100" dirty="0" smtClean="0"/>
          </a:p>
          <a:p>
            <a:pPr marL="347663" indent="-347663">
              <a:buClr>
                <a:srgbClr val="0070C0"/>
              </a:buClr>
              <a:buSzPct val="80000"/>
              <a:buFont typeface="Arial" panose="020B0604020202020204" pitchFamily="34" charset="0"/>
              <a:buChar char="►"/>
            </a:pPr>
            <a:r>
              <a:rPr lang="en-US" sz="2100" dirty="0" smtClean="0"/>
              <a:t>Traditionally</a:t>
            </a:r>
            <a:r>
              <a:rPr lang="en-US" sz="2100" dirty="0"/>
              <a:t>, tourists used the currency services of a bank or a specialist ‘bureau de change’, in order to obtain foreign currency. </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25602" name="Picture 2" descr="Image result for travellers chequ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1152128"/>
            <a:ext cx="2875484" cy="1239321"/>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Image result for currency exchange boot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2160" y="2490841"/>
            <a:ext cx="2875484" cy="2156613"/>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Image result for atm machine screen foreign currency"/>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012160" y="4746846"/>
            <a:ext cx="2875484" cy="1900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555326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6624737" cy="5586145"/>
          </a:xfrm>
          <a:prstGeom prst="rect">
            <a:avLst/>
          </a:prstGeom>
        </p:spPr>
        <p:txBody>
          <a:bodyPr wrap="square">
            <a:spAutoFit/>
          </a:bodyPr>
          <a:lstStyle/>
          <a:p>
            <a:pPr>
              <a:buClr>
                <a:srgbClr val="0070C0"/>
              </a:buClr>
              <a:buSzPct val="80000"/>
            </a:pPr>
            <a:r>
              <a:rPr lang="en-US" sz="2100" b="1" dirty="0" smtClean="0">
                <a:solidFill>
                  <a:srgbClr val="C00000"/>
                </a:solidFill>
              </a:rPr>
              <a:t>Guiding services</a:t>
            </a:r>
            <a:endParaRPr lang="en-US" sz="2100" b="1" dirty="0">
              <a:solidFill>
                <a:srgbClr val="C00000"/>
              </a:solidFill>
            </a:endParaRPr>
          </a:p>
          <a:p>
            <a:pPr marL="347663" indent="-347663">
              <a:buClr>
                <a:srgbClr val="0070C0"/>
              </a:buClr>
              <a:buSzPct val="80000"/>
              <a:buFont typeface="Arial" panose="020B0604020202020204" pitchFamily="34" charset="0"/>
              <a:buChar char="►"/>
            </a:pPr>
            <a:r>
              <a:rPr lang="en-US" sz="2100" dirty="0" smtClean="0"/>
              <a:t>However</a:t>
            </a:r>
            <a:r>
              <a:rPr lang="en-US" sz="2100" dirty="0"/>
              <a:t>, it is now possible to use the currency services of an international hotel, or of a travel agent, the Post Office, the Tourist Information Centre, within large retail outlets or via one of many online foreign exchange websites.</a:t>
            </a:r>
          </a:p>
          <a:p>
            <a:pPr marL="347663" indent="-347663">
              <a:buClr>
                <a:srgbClr val="0070C0"/>
              </a:buClr>
              <a:buSzPct val="80000"/>
              <a:buFont typeface="Arial" panose="020B0604020202020204" pitchFamily="34" charset="0"/>
              <a:buChar char="►"/>
            </a:pPr>
            <a:r>
              <a:rPr lang="en-US" sz="2100" dirty="0" smtClean="0"/>
              <a:t>Travellers’ </a:t>
            </a:r>
            <a:r>
              <a:rPr lang="en-US" sz="2100" dirty="0"/>
              <a:t>cheques were once considered the only alternative to carrying large quantities of cash. Nowadays, new advances in technology enables the </a:t>
            </a:r>
            <a:r>
              <a:rPr lang="en-US" sz="2100" dirty="0" smtClean="0"/>
              <a:t>traveller </a:t>
            </a:r>
            <a:r>
              <a:rPr lang="en-US" sz="2100" dirty="0"/>
              <a:t>to have full access to their own bank account no matter where in the world they are travelling, via automatic teller machines (ATMs). </a:t>
            </a:r>
            <a:endParaRPr lang="en-US" sz="2100" dirty="0" smtClean="0"/>
          </a:p>
          <a:p>
            <a:pPr marL="347663" indent="-347663">
              <a:buClr>
                <a:srgbClr val="0070C0"/>
              </a:buClr>
              <a:buSzPct val="80000"/>
              <a:buFont typeface="Arial" panose="020B0604020202020204" pitchFamily="34" charset="0"/>
              <a:buChar char="►"/>
            </a:pPr>
            <a:r>
              <a:rPr lang="en-US" sz="2100" dirty="0" smtClean="0"/>
              <a:t>The </a:t>
            </a:r>
            <a:r>
              <a:rPr lang="en-US" sz="2100" dirty="0"/>
              <a:t>use of credit or debit cards has allowed travellers more flexibility in travelling without needing to use any currency services in order to physically exchange money from one currency into another.</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pic>
        <p:nvPicPr>
          <p:cNvPr id="5" name="Picture 2" descr="Image result for travellers chequ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1152128"/>
            <a:ext cx="2083396" cy="8979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currency exchange boot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2132856"/>
            <a:ext cx="2083396" cy="15625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atm machine screen foreign currency"/>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04248" y="3789040"/>
            <a:ext cx="2083396" cy="1377277"/>
          </a:xfrm>
          <a:prstGeom prst="rect">
            <a:avLst/>
          </a:prstGeom>
          <a:noFill/>
          <a:extLst>
            <a:ext uri="{909E8E84-426E-40DD-AFC4-6F175D3DCCD1}">
              <a14:hiddenFill xmlns:a14="http://schemas.microsoft.com/office/drawing/2010/main">
                <a:solidFill>
                  <a:srgbClr val="FFFFFF"/>
                </a:solidFill>
              </a14:hiddenFill>
            </a:ext>
          </a:extLst>
        </p:spPr>
      </p:pic>
      <p:pic>
        <p:nvPicPr>
          <p:cNvPr id="24578" name="Picture 2" descr="Image result for atm machine screen foreign currenc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04248" y="5259954"/>
            <a:ext cx="2083396" cy="1337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81022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
        <p:nvSpPr>
          <p:cNvPr id="9" name="Rounded Rectangle 8"/>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4572000" rtlCol="0" anchor="t" anchorCtr="0"/>
          <a:lstStyle/>
          <a:p>
            <a:r>
              <a:rPr lang="en-US" sz="2000" b="1" dirty="0" smtClean="0">
                <a:solidFill>
                  <a:srgbClr val="C00000"/>
                </a:solidFill>
                <a:latin typeface="Arial" panose="020B0604020202020204" pitchFamily="34" charset="0"/>
                <a:cs typeface="Arial" panose="020B0604020202020204" pitchFamily="34" charset="0"/>
              </a:rPr>
              <a:t>Example</a:t>
            </a:r>
            <a:endParaRPr lang="en-US" sz="20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ICE is one of the largest retail currency exchange operators in the world. ICE comprises over 300 branches and operates at more than 65 airports across the four continents. Its services include foreign currency exchange, travellers cheques, money transfers and the sale of international phone cards</a:t>
            </a:r>
            <a:r>
              <a:rPr lang="en-US" sz="2000" dirty="0" smtClean="0">
                <a:solidFill>
                  <a:schemeClr val="tx1"/>
                </a:solidFill>
                <a:latin typeface="Arial" panose="020B0604020202020204" pitchFamily="34" charset="0"/>
                <a:cs typeface="Arial" panose="020B0604020202020204" pitchFamily="34" charset="0"/>
              </a:rPr>
              <a:t>.</a:t>
            </a:r>
            <a:endParaRPr lang="en-US" sz="2000"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16017" y="1268760"/>
            <a:ext cx="4126624" cy="3699732"/>
          </a:xfrm>
          <a:prstGeom prst="rect">
            <a:avLst/>
          </a:prstGeom>
        </p:spPr>
      </p:pic>
      <p:sp>
        <p:nvSpPr>
          <p:cNvPr id="3" name="Rectangle 2"/>
          <p:cNvSpPr/>
          <p:nvPr/>
        </p:nvSpPr>
        <p:spPr>
          <a:xfrm>
            <a:off x="219606" y="4658360"/>
            <a:ext cx="8623034" cy="193899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dirty="0">
                <a:latin typeface="Arial" panose="020B0604020202020204" pitchFamily="34" charset="0"/>
                <a:cs typeface="Arial" panose="020B0604020202020204" pitchFamily="34" charset="0"/>
              </a:rPr>
              <a:t>Like many other currency service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providers</a:t>
            </a:r>
            <a:r>
              <a:rPr lang="en-US" sz="2000" dirty="0">
                <a:latin typeface="Arial" panose="020B0604020202020204" pitchFamily="34" charset="0"/>
                <a:cs typeface="Arial" panose="020B0604020202020204" pitchFamily="34" charset="0"/>
              </a:rPr>
              <a:t>, ICE offers a commission free, buy back promise. This means that the traveller will not be charged to exchange any unused holiday money back into their own currency.</a:t>
            </a:r>
          </a:p>
          <a:p>
            <a:pPr marL="285750" indent="-285750">
              <a:buClr>
                <a:srgbClr val="C00000"/>
              </a:buClr>
              <a:buSzPct val="80000"/>
              <a:buFont typeface="Arial" panose="020B0604020202020204" pitchFamily="34" charset="0"/>
              <a:buChar char="►"/>
            </a:pPr>
            <a:r>
              <a:rPr lang="en-US" sz="2000" dirty="0">
                <a:latin typeface="Arial" panose="020B0604020202020204" pitchFamily="34" charset="0"/>
                <a:cs typeface="Arial" panose="020B0604020202020204" pitchFamily="34" charset="0"/>
              </a:rPr>
              <a:t>Source: Information adapted from </a:t>
            </a:r>
            <a:r>
              <a:rPr lang="en-US" sz="2000" dirty="0">
                <a:latin typeface="Arial" panose="020B0604020202020204" pitchFamily="34" charset="0"/>
                <a:cs typeface="Arial" panose="020B0604020202020204" pitchFamily="34" charset="0"/>
                <a:hlinkClick r:id="rId5"/>
              </a:rPr>
              <a:t>http://www.iceplc.com/bureaux/index.shtml</a:t>
            </a:r>
            <a:r>
              <a:rPr lang="en-US" sz="2000" dirty="0">
                <a:latin typeface="Arial" panose="020B0604020202020204" pitchFamily="34" charset="0"/>
                <a:cs typeface="Arial" panose="020B0604020202020204" pitchFamily="34" charset="0"/>
              </a:rPr>
              <a:t> </a:t>
            </a:r>
          </a:p>
        </p:txBody>
      </p:sp>
      <p:sp>
        <p:nvSpPr>
          <p:cNvPr id="11" name="Oval 10"/>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9112"/>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712969" cy="2677656"/>
          </a:xfrm>
          <a:prstGeom prst="rect">
            <a:avLst/>
          </a:prstGeom>
        </p:spPr>
        <p:txBody>
          <a:bodyPr wrap="square">
            <a:spAutoFit/>
          </a:bodyPr>
          <a:lstStyle/>
          <a:p>
            <a:pPr>
              <a:buClr>
                <a:srgbClr val="0070C0"/>
              </a:buClr>
              <a:buSzPct val="80000"/>
            </a:pPr>
            <a:r>
              <a:rPr lang="en-US" sz="2100" b="1" dirty="0" smtClean="0">
                <a:solidFill>
                  <a:srgbClr val="C00000"/>
                </a:solidFill>
              </a:rPr>
              <a:t>Marketing </a:t>
            </a:r>
            <a:r>
              <a:rPr lang="en-US" sz="2100" b="1" dirty="0">
                <a:solidFill>
                  <a:srgbClr val="C00000"/>
                </a:solidFill>
              </a:rPr>
              <a:t>services</a:t>
            </a:r>
          </a:p>
          <a:p>
            <a:pPr marL="347663" indent="-347663">
              <a:buClr>
                <a:srgbClr val="0070C0"/>
              </a:buClr>
              <a:buSzPct val="80000"/>
              <a:buFont typeface="Arial" panose="020B0604020202020204" pitchFamily="34" charset="0"/>
              <a:buChar char="►"/>
            </a:pPr>
            <a:r>
              <a:rPr lang="en-US" sz="2100" dirty="0"/>
              <a:t>Marketing services are probably more difficult to understand as they are less tangible as an ancillary service than the other services listed previously. However, a large number of travel and tourism organisations are involved in the marketing of products and services within the industry, either directly or indirectly</a:t>
            </a:r>
            <a:r>
              <a:rPr lang="en-US" sz="2100" dirty="0" smtClean="0"/>
              <a:t>.</a:t>
            </a:r>
          </a:p>
          <a:p>
            <a:pPr marL="347663" indent="-347663">
              <a:buClr>
                <a:srgbClr val="0070C0"/>
              </a:buClr>
              <a:buSzPct val="80000"/>
              <a:buFont typeface="Arial" panose="020B0604020202020204" pitchFamily="34" charset="0"/>
              <a:buChar char="►"/>
            </a:pPr>
            <a:r>
              <a:rPr lang="en-US" sz="2100" dirty="0"/>
              <a:t>We will look at how many of the travel and tourism </a:t>
            </a:r>
            <a:r>
              <a:rPr lang="en-US" sz="2100" dirty="0" smtClean="0"/>
              <a:t>principles promote </a:t>
            </a:r>
            <a:r>
              <a:rPr lang="en-US" sz="2100" dirty="0"/>
              <a:t>themselves in much more detail in the following units. </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
        <p:nvSpPr>
          <p:cNvPr id="2" name="Rectangle 1"/>
          <p:cNvSpPr/>
          <p:nvPr/>
        </p:nvSpPr>
        <p:spPr>
          <a:xfrm>
            <a:off x="179510" y="3740547"/>
            <a:ext cx="5400601" cy="3000821"/>
          </a:xfrm>
          <a:prstGeom prst="rect">
            <a:avLst/>
          </a:prstGeom>
        </p:spPr>
        <p:txBody>
          <a:bodyPr wrap="square">
            <a:spAutoFit/>
          </a:bodyPr>
          <a:lstStyle/>
          <a:p>
            <a:pPr marL="347663" indent="-347663">
              <a:buClr>
                <a:srgbClr val="0070C0"/>
              </a:buClr>
              <a:buSzPct val="80000"/>
              <a:buFont typeface="Arial" panose="020B0604020202020204" pitchFamily="34" charset="0"/>
              <a:buChar char="►"/>
            </a:pPr>
            <a:r>
              <a:rPr lang="en-US" sz="2100" dirty="0"/>
              <a:t>However, it is worth mentioning here that many organisations are involved in the provision of marketing services even in the simplest form - example, hotels stocking racks of information leaflets for tourist attractions in the area; travel operators printing discount vouchers for a local food and beverage outlet; taxis advertising local attractions etc.</a:t>
            </a: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10321" t="3338" r="7109" b="4999"/>
          <a:stretch/>
        </p:blipFill>
        <p:spPr>
          <a:xfrm>
            <a:off x="5436097" y="4266094"/>
            <a:ext cx="3446090" cy="2369186"/>
          </a:xfrm>
          <a:prstGeom prst="rect">
            <a:avLst/>
          </a:prstGeom>
        </p:spPr>
      </p:pic>
    </p:spTree>
    <p:extLst>
      <p:ext uri="{BB962C8B-B14F-4D97-AF65-F5344CB8AC3E}">
        <p14:creationId xmlns:p14="http://schemas.microsoft.com/office/powerpoint/2010/main" val="3446746457"/>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3100" dirty="0" smtClean="0"/>
              <a:t>4.1 – Identify and Describe Tourism Products</a:t>
            </a:r>
            <a:endParaRPr lang="en-GB" sz="3100" b="1" dirty="0" smtClean="0"/>
          </a:p>
        </p:txBody>
      </p:sp>
      <p:sp>
        <p:nvSpPr>
          <p:cNvPr id="9" name="Rounded Rectangle 8"/>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91440" rtlCol="0" anchor="t" anchorCtr="0"/>
          <a:lstStyle/>
          <a:p>
            <a:r>
              <a:rPr lang="en-US" sz="1950" b="1" dirty="0" smtClean="0">
                <a:solidFill>
                  <a:srgbClr val="C00000"/>
                </a:solidFill>
                <a:latin typeface="Arial" panose="020B0604020202020204" pitchFamily="34" charset="0"/>
                <a:cs typeface="Arial" panose="020B0604020202020204" pitchFamily="34" charset="0"/>
              </a:rPr>
              <a:t>Example</a:t>
            </a:r>
            <a:endParaRPr lang="en-US" sz="195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950" dirty="0">
                <a:solidFill>
                  <a:schemeClr val="tx1"/>
                </a:solidFill>
                <a:latin typeface="Arial" panose="020B0604020202020204" pitchFamily="34" charset="0"/>
                <a:cs typeface="Arial" panose="020B0604020202020204" pitchFamily="34" charset="0"/>
              </a:rPr>
              <a:t>The Doha Convention Bureau was established in 2003 as a new initiative of Qatar Tourism Authority. Serving as the first point of contact in Qatar, the role of this Bureau is to promote Doha for conventions and exhibitions, as well as to coordinate, plan, and monitor all events in Qatar.</a:t>
            </a:r>
          </a:p>
          <a:p>
            <a:pPr marL="285750" indent="-285750">
              <a:buClr>
                <a:srgbClr val="C00000"/>
              </a:buClr>
              <a:buSzPct val="80000"/>
              <a:buFont typeface="Arial" panose="020B0604020202020204" pitchFamily="34" charset="0"/>
              <a:buChar char="►"/>
            </a:pPr>
            <a:r>
              <a:rPr lang="en-US" sz="1950" dirty="0">
                <a:solidFill>
                  <a:schemeClr val="tx1"/>
                </a:solidFill>
                <a:latin typeface="Arial" panose="020B0604020202020204" pitchFamily="34" charset="0"/>
                <a:cs typeface="Arial" panose="020B0604020202020204" pitchFamily="34" charset="0"/>
              </a:rPr>
              <a:t>Like many similar business tourism organisations across the world, the Doha Convention Bureau provides marketing services for </a:t>
            </a:r>
            <a:r>
              <a:rPr lang="en-US" sz="1950" dirty="0" smtClean="0">
                <a:solidFill>
                  <a:schemeClr val="tx1"/>
                </a:solidFill>
                <a:latin typeface="Arial" panose="020B0604020202020204" pitchFamily="34" charset="0"/>
                <a:cs typeface="Arial" panose="020B0604020202020204" pitchFamily="34" charset="0"/>
              </a:rPr>
              <a:t>international conference and exhibition </a:t>
            </a:r>
            <a:r>
              <a:rPr lang="en-US" sz="1950" dirty="0" err="1" smtClean="0">
                <a:solidFill>
                  <a:schemeClr val="tx1"/>
                </a:solidFill>
                <a:latin typeface="Arial" panose="020B0604020202020204" pitchFamily="34" charset="0"/>
                <a:cs typeface="Arial" panose="020B0604020202020204" pitchFamily="34" charset="0"/>
              </a:rPr>
              <a:t>organisers</a:t>
            </a:r>
            <a:r>
              <a:rPr lang="en-US" sz="1950" dirty="0" smtClean="0">
                <a:solidFill>
                  <a:schemeClr val="tx1"/>
                </a:solidFill>
                <a:latin typeface="Arial" panose="020B0604020202020204" pitchFamily="34" charset="0"/>
                <a:cs typeface="Arial" panose="020B0604020202020204" pitchFamily="34" charset="0"/>
              </a:rPr>
              <a:t> as an ancillary service. These types of organisation often </a:t>
            </a:r>
            <a:r>
              <a:rPr lang="en-US" sz="1950" dirty="0">
                <a:solidFill>
                  <a:schemeClr val="tx1"/>
                </a:solidFill>
                <a:latin typeface="Arial" panose="020B0604020202020204" pitchFamily="34" charset="0"/>
                <a:cs typeface="Arial" panose="020B0604020202020204" pitchFamily="34" charset="0"/>
              </a:rPr>
              <a:t>operate as part of the </a:t>
            </a:r>
            <a:r>
              <a:rPr lang="en-US" sz="1950" dirty="0" smtClean="0">
                <a:solidFill>
                  <a:schemeClr val="tx1"/>
                </a:solidFill>
                <a:latin typeface="Arial" panose="020B0604020202020204" pitchFamily="34" charset="0"/>
                <a:cs typeface="Arial" panose="020B0604020202020204" pitchFamily="34" charset="0"/>
              </a:rPr>
              <a:t>national </a:t>
            </a:r>
            <a:r>
              <a:rPr lang="en-US" sz="1950" dirty="0">
                <a:solidFill>
                  <a:schemeClr val="tx1"/>
                </a:solidFill>
                <a:latin typeface="Arial" panose="020B0604020202020204" pitchFamily="34" charset="0"/>
                <a:cs typeface="Arial" panose="020B0604020202020204" pitchFamily="34" charset="0"/>
              </a:rPr>
              <a:t>tourism authority, </a:t>
            </a:r>
            <a:r>
              <a:rPr lang="en-US" sz="1950" dirty="0" smtClean="0">
                <a:solidFill>
                  <a:schemeClr val="tx1"/>
                </a:solidFill>
                <a:latin typeface="Arial" panose="020B0604020202020204" pitchFamily="34" charset="0"/>
                <a:cs typeface="Arial" panose="020B0604020202020204" pitchFamily="34" charset="0"/>
              </a:rPr>
              <a:t>publishing </a:t>
            </a:r>
            <a:r>
              <a:rPr lang="en-US" sz="1950" dirty="0">
                <a:solidFill>
                  <a:schemeClr val="tx1"/>
                </a:solidFill>
                <a:latin typeface="Arial" panose="020B0604020202020204" pitchFamily="34" charset="0"/>
                <a:cs typeface="Arial" panose="020B0604020202020204" pitchFamily="34" charset="0"/>
              </a:rPr>
              <a:t>a </a:t>
            </a:r>
            <a:r>
              <a:rPr lang="en-US" sz="1950" dirty="0" smtClean="0">
                <a:solidFill>
                  <a:schemeClr val="tx1"/>
                </a:solidFill>
                <a:latin typeface="Arial" panose="020B0604020202020204" pitchFamily="34" charset="0"/>
                <a:cs typeface="Arial" panose="020B0604020202020204" pitchFamily="34" charset="0"/>
              </a:rPr>
              <a:t>calendar </a:t>
            </a:r>
            <a:r>
              <a:rPr lang="en-US" sz="1950" dirty="0">
                <a:solidFill>
                  <a:schemeClr val="tx1"/>
                </a:solidFill>
                <a:latin typeface="Arial" panose="020B0604020202020204" pitchFamily="34" charset="0"/>
                <a:cs typeface="Arial" panose="020B0604020202020204" pitchFamily="34" charset="0"/>
              </a:rPr>
              <a:t>of </a:t>
            </a:r>
            <a:r>
              <a:rPr lang="en-US" sz="1950" dirty="0" smtClean="0">
                <a:solidFill>
                  <a:schemeClr val="tx1"/>
                </a:solidFill>
                <a:latin typeface="Arial" panose="020B0604020202020204" pitchFamily="34" charset="0"/>
                <a:cs typeface="Arial" panose="020B0604020202020204" pitchFamily="34" charset="0"/>
              </a:rPr>
              <a:t>events </a:t>
            </a:r>
            <a:br>
              <a:rPr lang="en-US" sz="1950" dirty="0" smtClean="0">
                <a:solidFill>
                  <a:schemeClr val="tx1"/>
                </a:solidFill>
                <a:latin typeface="Arial" panose="020B0604020202020204" pitchFamily="34" charset="0"/>
                <a:cs typeface="Arial" panose="020B0604020202020204" pitchFamily="34" charset="0"/>
              </a:rPr>
            </a:br>
            <a:r>
              <a:rPr lang="en-US" sz="1950" dirty="0" smtClean="0">
                <a:solidFill>
                  <a:schemeClr val="tx1"/>
                </a:solidFill>
                <a:latin typeface="Arial" panose="020B0604020202020204" pitchFamily="34" charset="0"/>
                <a:cs typeface="Arial" panose="020B0604020202020204" pitchFamily="34" charset="0"/>
              </a:rPr>
              <a:t>being </a:t>
            </a:r>
            <a:r>
              <a:rPr lang="en-US" sz="1950" dirty="0">
                <a:solidFill>
                  <a:schemeClr val="tx1"/>
                </a:solidFill>
                <a:latin typeface="Arial" panose="020B0604020202020204" pitchFamily="34" charset="0"/>
                <a:cs typeface="Arial" panose="020B0604020202020204" pitchFamily="34" charset="0"/>
              </a:rPr>
              <a:t>held </a:t>
            </a:r>
            <a:r>
              <a:rPr lang="en-US" sz="1950" dirty="0" smtClean="0">
                <a:solidFill>
                  <a:schemeClr val="tx1"/>
                </a:solidFill>
                <a:latin typeface="Arial" panose="020B0604020202020204" pitchFamily="34" charset="0"/>
                <a:cs typeface="Arial" panose="020B0604020202020204" pitchFamily="34" charset="0"/>
              </a:rPr>
              <a:t>at </a:t>
            </a:r>
            <a:r>
              <a:rPr lang="en-US" sz="1950" dirty="0">
                <a:solidFill>
                  <a:schemeClr val="tx1"/>
                </a:solidFill>
                <a:latin typeface="Arial" panose="020B0604020202020204" pitchFamily="34" charset="0"/>
                <a:cs typeface="Arial" panose="020B0604020202020204" pitchFamily="34" charset="0"/>
              </a:rPr>
              <a:t>the venues within </a:t>
            </a:r>
            <a:r>
              <a:rPr lang="en-US" sz="1950" dirty="0" smtClean="0">
                <a:solidFill>
                  <a:schemeClr val="tx1"/>
                </a:solidFill>
                <a:latin typeface="Arial" panose="020B0604020202020204" pitchFamily="34" charset="0"/>
                <a:cs typeface="Arial" panose="020B0604020202020204" pitchFamily="34" charset="0"/>
              </a:rPr>
              <a:t/>
            </a:r>
            <a:br>
              <a:rPr lang="en-US" sz="1950" dirty="0" smtClean="0">
                <a:solidFill>
                  <a:schemeClr val="tx1"/>
                </a:solidFill>
                <a:latin typeface="Arial" panose="020B0604020202020204" pitchFamily="34" charset="0"/>
                <a:cs typeface="Arial" panose="020B0604020202020204" pitchFamily="34" charset="0"/>
              </a:rPr>
            </a:br>
            <a:r>
              <a:rPr lang="en-US" sz="1950" dirty="0" smtClean="0">
                <a:solidFill>
                  <a:schemeClr val="tx1"/>
                </a:solidFill>
                <a:latin typeface="Arial" panose="020B0604020202020204" pitchFamily="34" charset="0"/>
                <a:cs typeface="Arial" panose="020B0604020202020204" pitchFamily="34" charset="0"/>
              </a:rPr>
              <a:t>the country and </a:t>
            </a:r>
            <a:r>
              <a:rPr lang="en-US" sz="1950" dirty="0">
                <a:solidFill>
                  <a:schemeClr val="tx1"/>
                </a:solidFill>
                <a:latin typeface="Arial" panose="020B0604020202020204" pitchFamily="34" charset="0"/>
                <a:cs typeface="Arial" panose="020B0604020202020204" pitchFamily="34" charset="0"/>
              </a:rPr>
              <a:t>producing </a:t>
            </a:r>
            <a:r>
              <a:rPr lang="en-US" sz="1950" dirty="0" smtClean="0">
                <a:solidFill>
                  <a:schemeClr val="tx1"/>
                </a:solidFill>
                <a:latin typeface="Arial" panose="020B0604020202020204" pitchFamily="34" charset="0"/>
                <a:cs typeface="Arial" panose="020B0604020202020204" pitchFamily="34" charset="0"/>
              </a:rPr>
              <a:t/>
            </a:r>
            <a:br>
              <a:rPr lang="en-US" sz="1950" dirty="0" smtClean="0">
                <a:solidFill>
                  <a:schemeClr val="tx1"/>
                </a:solidFill>
                <a:latin typeface="Arial" panose="020B0604020202020204" pitchFamily="34" charset="0"/>
                <a:cs typeface="Arial" panose="020B0604020202020204" pitchFamily="34" charset="0"/>
              </a:rPr>
            </a:br>
            <a:r>
              <a:rPr lang="en-US" sz="1950" dirty="0" smtClean="0">
                <a:solidFill>
                  <a:schemeClr val="tx1"/>
                </a:solidFill>
                <a:latin typeface="Arial" panose="020B0604020202020204" pitchFamily="34" charset="0"/>
                <a:cs typeface="Arial" panose="020B0604020202020204" pitchFamily="34" charset="0"/>
              </a:rPr>
              <a:t>promotional material </a:t>
            </a:r>
            <a:r>
              <a:rPr lang="en-US" sz="1950" dirty="0">
                <a:solidFill>
                  <a:schemeClr val="tx1"/>
                </a:solidFill>
                <a:latin typeface="Arial" panose="020B0604020202020204" pitchFamily="34" charset="0"/>
                <a:cs typeface="Arial" panose="020B0604020202020204" pitchFamily="34" charset="0"/>
              </a:rPr>
              <a:t>to </a:t>
            </a:r>
            <a:r>
              <a:rPr lang="en-US" sz="1950" dirty="0" smtClean="0">
                <a:solidFill>
                  <a:schemeClr val="tx1"/>
                </a:solidFill>
                <a:latin typeface="Arial" panose="020B0604020202020204" pitchFamily="34" charset="0"/>
                <a:cs typeface="Arial" panose="020B0604020202020204" pitchFamily="34" charset="0"/>
              </a:rPr>
              <a:t/>
            </a:r>
            <a:br>
              <a:rPr lang="en-US" sz="1950" dirty="0" smtClean="0">
                <a:solidFill>
                  <a:schemeClr val="tx1"/>
                </a:solidFill>
                <a:latin typeface="Arial" panose="020B0604020202020204" pitchFamily="34" charset="0"/>
                <a:cs typeface="Arial" panose="020B0604020202020204" pitchFamily="34" charset="0"/>
              </a:rPr>
            </a:br>
            <a:r>
              <a:rPr lang="en-US" sz="1950" dirty="0" smtClean="0">
                <a:solidFill>
                  <a:schemeClr val="tx1"/>
                </a:solidFill>
                <a:latin typeface="Arial" panose="020B0604020202020204" pitchFamily="34" charset="0"/>
                <a:cs typeface="Arial" panose="020B0604020202020204" pitchFamily="34" charset="0"/>
              </a:rPr>
              <a:t>advertise </a:t>
            </a:r>
            <a:r>
              <a:rPr lang="en-US" sz="1950" dirty="0">
                <a:solidFill>
                  <a:schemeClr val="tx1"/>
                </a:solidFill>
                <a:latin typeface="Arial" panose="020B0604020202020204" pitchFamily="34" charset="0"/>
                <a:cs typeface="Arial" panose="020B0604020202020204" pitchFamily="34" charset="0"/>
              </a:rPr>
              <a:t>the </a:t>
            </a:r>
            <a:r>
              <a:rPr lang="en-US" sz="1950" dirty="0" smtClean="0">
                <a:solidFill>
                  <a:schemeClr val="tx1"/>
                </a:solidFill>
                <a:latin typeface="Arial" panose="020B0604020202020204" pitchFamily="34" charset="0"/>
                <a:cs typeface="Arial" panose="020B0604020202020204" pitchFamily="34" charset="0"/>
              </a:rPr>
              <a:t>facilities </a:t>
            </a:r>
            <a:r>
              <a:rPr lang="en-US" sz="1950" dirty="0">
                <a:solidFill>
                  <a:schemeClr val="tx1"/>
                </a:solidFill>
                <a:latin typeface="Arial" panose="020B0604020202020204" pitchFamily="34" charset="0"/>
                <a:cs typeface="Arial" panose="020B0604020202020204" pitchFamily="34" charset="0"/>
              </a:rPr>
              <a:t>and </a:t>
            </a:r>
            <a:r>
              <a:rPr lang="en-US" sz="1950" dirty="0" smtClean="0">
                <a:solidFill>
                  <a:schemeClr val="tx1"/>
                </a:solidFill>
                <a:latin typeface="Arial" panose="020B0604020202020204" pitchFamily="34" charset="0"/>
                <a:cs typeface="Arial" panose="020B0604020202020204" pitchFamily="34" charset="0"/>
              </a:rPr>
              <a:t/>
            </a:r>
            <a:br>
              <a:rPr lang="en-US" sz="1950" dirty="0" smtClean="0">
                <a:solidFill>
                  <a:schemeClr val="tx1"/>
                </a:solidFill>
                <a:latin typeface="Arial" panose="020B0604020202020204" pitchFamily="34" charset="0"/>
                <a:cs typeface="Arial" panose="020B0604020202020204" pitchFamily="34" charset="0"/>
              </a:rPr>
            </a:br>
            <a:r>
              <a:rPr lang="en-US" sz="1950" dirty="0" smtClean="0">
                <a:solidFill>
                  <a:schemeClr val="tx1"/>
                </a:solidFill>
                <a:latin typeface="Arial" panose="020B0604020202020204" pitchFamily="34" charset="0"/>
                <a:cs typeface="Arial" panose="020B0604020202020204" pitchFamily="34" charset="0"/>
              </a:rPr>
              <a:t>amenities </a:t>
            </a:r>
            <a:r>
              <a:rPr lang="en-US" sz="1950" dirty="0">
                <a:solidFill>
                  <a:schemeClr val="tx1"/>
                </a:solidFill>
                <a:latin typeface="Arial" panose="020B0604020202020204" pitchFamily="34" charset="0"/>
                <a:cs typeface="Arial" panose="020B0604020202020204" pitchFamily="34" charset="0"/>
              </a:rPr>
              <a:t>available </a:t>
            </a:r>
            <a:r>
              <a:rPr lang="en-US" sz="1950" dirty="0" smtClean="0">
                <a:solidFill>
                  <a:schemeClr val="tx1"/>
                </a:solidFill>
                <a:latin typeface="Arial" panose="020B0604020202020204" pitchFamily="34" charset="0"/>
                <a:cs typeface="Arial" panose="020B0604020202020204" pitchFamily="34" charset="0"/>
              </a:rPr>
              <a:t>within </a:t>
            </a:r>
            <a:r>
              <a:rPr lang="en-US" sz="1950" dirty="0">
                <a:solidFill>
                  <a:schemeClr val="tx1"/>
                </a:solidFill>
                <a:latin typeface="Arial" panose="020B0604020202020204" pitchFamily="34" charset="0"/>
                <a:cs typeface="Arial" panose="020B0604020202020204" pitchFamily="34" charset="0"/>
              </a:rPr>
              <a:t>the </a:t>
            </a:r>
            <a:r>
              <a:rPr lang="en-US" sz="1950" dirty="0" smtClean="0">
                <a:solidFill>
                  <a:schemeClr val="tx1"/>
                </a:solidFill>
                <a:latin typeface="Arial" panose="020B0604020202020204" pitchFamily="34" charset="0"/>
                <a:cs typeface="Arial" panose="020B0604020202020204" pitchFamily="34" charset="0"/>
              </a:rPr>
              <a:t/>
            </a:r>
            <a:br>
              <a:rPr lang="en-US" sz="1950" dirty="0" smtClean="0">
                <a:solidFill>
                  <a:schemeClr val="tx1"/>
                </a:solidFill>
                <a:latin typeface="Arial" panose="020B0604020202020204" pitchFamily="34" charset="0"/>
                <a:cs typeface="Arial" panose="020B0604020202020204" pitchFamily="34" charset="0"/>
              </a:rPr>
            </a:br>
            <a:r>
              <a:rPr lang="en-US" sz="1950" dirty="0" smtClean="0">
                <a:solidFill>
                  <a:schemeClr val="tx1"/>
                </a:solidFill>
                <a:latin typeface="Arial" panose="020B0604020202020204" pitchFamily="34" charset="0"/>
                <a:cs typeface="Arial" panose="020B0604020202020204" pitchFamily="34" charset="0"/>
              </a:rPr>
              <a:t>country </a:t>
            </a:r>
            <a:r>
              <a:rPr lang="en-US" sz="1950" dirty="0">
                <a:solidFill>
                  <a:schemeClr val="tx1"/>
                </a:solidFill>
                <a:latin typeface="Arial" panose="020B0604020202020204" pitchFamily="34" charset="0"/>
                <a:cs typeface="Arial" panose="020B0604020202020204" pitchFamily="34" charset="0"/>
              </a:rPr>
              <a:t>to meet the </a:t>
            </a:r>
            <a:r>
              <a:rPr lang="en-US" sz="1950" dirty="0" smtClean="0">
                <a:solidFill>
                  <a:schemeClr val="tx1"/>
                </a:solidFill>
                <a:latin typeface="Arial" panose="020B0604020202020204" pitchFamily="34" charset="0"/>
                <a:cs typeface="Arial" panose="020B0604020202020204" pitchFamily="34" charset="0"/>
              </a:rPr>
              <a:t>needs </a:t>
            </a:r>
            <a:r>
              <a:rPr lang="en-US" sz="1950" dirty="0">
                <a:solidFill>
                  <a:schemeClr val="tx1"/>
                </a:solidFill>
                <a:latin typeface="Arial" panose="020B0604020202020204" pitchFamily="34" charset="0"/>
                <a:cs typeface="Arial" panose="020B0604020202020204" pitchFamily="34" charset="0"/>
              </a:rPr>
              <a:t>of </a:t>
            </a:r>
            <a:r>
              <a:rPr lang="en-US" sz="1950" dirty="0" smtClean="0">
                <a:solidFill>
                  <a:schemeClr val="tx1"/>
                </a:solidFill>
                <a:latin typeface="Arial" panose="020B0604020202020204" pitchFamily="34" charset="0"/>
                <a:cs typeface="Arial" panose="020B0604020202020204" pitchFamily="34" charset="0"/>
              </a:rPr>
              <a:t/>
            </a:r>
            <a:br>
              <a:rPr lang="en-US" sz="1950" dirty="0" smtClean="0">
                <a:solidFill>
                  <a:schemeClr val="tx1"/>
                </a:solidFill>
                <a:latin typeface="Arial" panose="020B0604020202020204" pitchFamily="34" charset="0"/>
                <a:cs typeface="Arial" panose="020B0604020202020204" pitchFamily="34" charset="0"/>
              </a:rPr>
            </a:br>
            <a:r>
              <a:rPr lang="en-US" sz="1950" dirty="0" smtClean="0">
                <a:solidFill>
                  <a:schemeClr val="tx1"/>
                </a:solidFill>
                <a:latin typeface="Arial" panose="020B0604020202020204" pitchFamily="34" charset="0"/>
                <a:cs typeface="Arial" panose="020B0604020202020204" pitchFamily="34" charset="0"/>
              </a:rPr>
              <a:t>the </a:t>
            </a:r>
            <a:r>
              <a:rPr lang="en-US" sz="1950" dirty="0">
                <a:solidFill>
                  <a:schemeClr val="tx1"/>
                </a:solidFill>
                <a:latin typeface="Arial" panose="020B0604020202020204" pitchFamily="34" charset="0"/>
                <a:cs typeface="Arial" panose="020B0604020202020204" pitchFamily="34" charset="0"/>
              </a:rPr>
              <a:t>business tourism </a:t>
            </a:r>
            <a:r>
              <a:rPr lang="en-US" sz="1950" dirty="0" smtClean="0">
                <a:solidFill>
                  <a:schemeClr val="tx1"/>
                </a:solidFill>
                <a:latin typeface="Arial" panose="020B0604020202020204" pitchFamily="34" charset="0"/>
                <a:cs typeface="Arial" panose="020B0604020202020204" pitchFamily="34" charset="0"/>
              </a:rPr>
              <a:t>market</a:t>
            </a:r>
            <a:r>
              <a:rPr lang="en-US" sz="1950" dirty="0">
                <a:solidFill>
                  <a:schemeClr val="tx1"/>
                </a:solidFill>
                <a:latin typeface="Arial" panose="020B0604020202020204" pitchFamily="34" charset="0"/>
                <a:cs typeface="Arial" panose="020B0604020202020204" pitchFamily="34" charset="0"/>
              </a:rPr>
              <a:t>.</a:t>
            </a:r>
          </a:p>
        </p:txBody>
      </p:sp>
      <p:sp>
        <p:nvSpPr>
          <p:cNvPr id="11" name="Oval 10"/>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26626" name="Picture 2" descr="Image result for qatar tourism authorit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283968" y="4099456"/>
            <a:ext cx="4580377" cy="2497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32961"/>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712969" cy="3277820"/>
          </a:xfrm>
          <a:prstGeom prst="rect">
            <a:avLst/>
          </a:prstGeom>
        </p:spPr>
        <p:txBody>
          <a:bodyPr wrap="square">
            <a:spAutoFit/>
          </a:bodyPr>
          <a:lstStyle/>
          <a:p>
            <a:pPr>
              <a:buClr>
                <a:srgbClr val="0070C0"/>
              </a:buClr>
              <a:buSzPct val="80000"/>
            </a:pPr>
            <a:r>
              <a:rPr lang="en-US" sz="2300" b="1" dirty="0" smtClean="0">
                <a:solidFill>
                  <a:srgbClr val="C00000"/>
                </a:solidFill>
              </a:rPr>
              <a:t>Marketing </a:t>
            </a:r>
            <a:r>
              <a:rPr lang="en-US" sz="2300" b="1" dirty="0">
                <a:solidFill>
                  <a:srgbClr val="C00000"/>
                </a:solidFill>
              </a:rPr>
              <a:t>services</a:t>
            </a:r>
          </a:p>
          <a:p>
            <a:pPr marL="347663" indent="-347663">
              <a:buClr>
                <a:srgbClr val="0070C0"/>
              </a:buClr>
              <a:buSzPct val="80000"/>
              <a:buFont typeface="Arial" panose="020B0604020202020204" pitchFamily="34" charset="0"/>
              <a:buChar char="►"/>
            </a:pPr>
            <a:r>
              <a:rPr lang="en-US" sz="2300" dirty="0"/>
              <a:t>We have already looked briefly at the component sub-sectors of the international travel and tourism industry and at the role of the tour operator and the travel agent within the distribution process. </a:t>
            </a:r>
            <a:endParaRPr lang="en-US" sz="2300" dirty="0" smtClean="0"/>
          </a:p>
          <a:p>
            <a:pPr marL="347663" indent="-347663">
              <a:buClr>
                <a:srgbClr val="0070C0"/>
              </a:buClr>
              <a:buSzPct val="80000"/>
              <a:buFont typeface="Arial" panose="020B0604020202020204" pitchFamily="34" charset="0"/>
              <a:buChar char="►"/>
            </a:pPr>
            <a:r>
              <a:rPr lang="en-US" sz="2300" dirty="0" smtClean="0"/>
              <a:t>We </a:t>
            </a:r>
            <a:r>
              <a:rPr lang="en-US" sz="2300" dirty="0"/>
              <a:t>will now explore the roles of tour operators and travel agents in much more detail and will use a case study approach to understand the specific roles that </a:t>
            </a:r>
            <a:r>
              <a:rPr lang="en-US" sz="2300" dirty="0" smtClean="0"/>
              <a:t>each </a:t>
            </a:r>
            <a:r>
              <a:rPr lang="en-US" sz="2300" dirty="0"/>
              <a:t>plays in bringing travel and tourism products and services to the customer.</a:t>
            </a:r>
            <a:endParaRPr lang="en-US" sz="23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29698" name="Picture 2" descr="Image result for tour operato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1" y="4365104"/>
            <a:ext cx="8712969" cy="2289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519097"/>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693866"/>
          </a:xfrm>
          <a:prstGeom prst="rect">
            <a:avLst/>
          </a:prstGeom>
        </p:spPr>
        <p:txBody>
          <a:bodyPr wrap="square">
            <a:spAutoFit/>
          </a:bodyPr>
          <a:lstStyle/>
          <a:p>
            <a:pPr>
              <a:buClr>
                <a:srgbClr val="0070C0"/>
              </a:buClr>
            </a:pPr>
            <a:r>
              <a:rPr lang="en-US" sz="2700" b="1" dirty="0" smtClean="0"/>
              <a:t>AO3 Interpretation and evaluation</a:t>
            </a:r>
          </a:p>
          <a:p>
            <a:pPr marL="439738" indent="-439738">
              <a:buClr>
                <a:srgbClr val="0070C0"/>
              </a:buClr>
              <a:buFont typeface="Wingdings 3" panose="05040102010807070707" pitchFamily="18" charset="2"/>
              <a:buChar char=""/>
            </a:pPr>
            <a:r>
              <a:rPr lang="en-US" sz="2700" dirty="0" smtClean="0"/>
              <a:t>Candidates should be able to:</a:t>
            </a:r>
          </a:p>
          <a:p>
            <a:pPr marL="896938" indent="-439738">
              <a:buClr>
                <a:srgbClr val="0070C0"/>
              </a:buClr>
              <a:buFont typeface="+mj-lt"/>
              <a:buAutoNum type="alphaUcPeriod"/>
            </a:pPr>
            <a:r>
              <a:rPr lang="en-US" sz="2700" dirty="0" smtClean="0"/>
              <a:t>Communicate </a:t>
            </a:r>
            <a:r>
              <a:rPr lang="en-US" sz="2700" dirty="0"/>
              <a:t>their ideas and opinions in an accurate, concise and logical manner.</a:t>
            </a:r>
          </a:p>
          <a:p>
            <a:pPr marL="896938" indent="-439738">
              <a:buClr>
                <a:srgbClr val="0070C0"/>
              </a:buClr>
              <a:buFont typeface="+mj-lt"/>
              <a:buAutoNum type="alphaUcPeriod"/>
            </a:pPr>
            <a:r>
              <a:rPr lang="en-US" sz="2700" dirty="0" smtClean="0"/>
              <a:t>Present </a:t>
            </a:r>
            <a:r>
              <a:rPr lang="en-US" sz="2700" dirty="0"/>
              <a:t>reasoned explanations for phenomena, patterns and relationships.</a:t>
            </a:r>
          </a:p>
          <a:p>
            <a:pPr marL="896938" indent="-439738">
              <a:buClr>
                <a:srgbClr val="0070C0"/>
              </a:buClr>
              <a:buFont typeface="+mj-lt"/>
              <a:buAutoNum type="alphaUcPeriod"/>
            </a:pPr>
            <a:r>
              <a:rPr lang="en-US" sz="2700" dirty="0" smtClean="0"/>
              <a:t>Understand </a:t>
            </a:r>
            <a:r>
              <a:rPr lang="en-US" sz="2700" dirty="0"/>
              <a:t>the implications of, and draw inferences from, data and evidence.</a:t>
            </a:r>
          </a:p>
          <a:p>
            <a:pPr marL="896938" indent="-439738">
              <a:buClr>
                <a:srgbClr val="0070C0"/>
              </a:buClr>
              <a:buFont typeface="+mj-lt"/>
              <a:buAutoNum type="alphaUcPeriod"/>
            </a:pPr>
            <a:r>
              <a:rPr lang="en-US" sz="2700" dirty="0" smtClean="0"/>
              <a:t>Discuss </a:t>
            </a:r>
            <a:r>
              <a:rPr lang="en-US" sz="2700" dirty="0"/>
              <a:t>and evaluate choices, and make reasoned decisions, recommendations and judgements.</a:t>
            </a:r>
          </a:p>
          <a:p>
            <a:pPr marL="896938" indent="-439738">
              <a:buClr>
                <a:srgbClr val="0070C0"/>
              </a:buClr>
              <a:buFont typeface="+mj-lt"/>
              <a:buAutoNum type="alphaUcPeriod"/>
            </a:pPr>
            <a:r>
              <a:rPr lang="en-US" sz="2700" dirty="0" smtClean="0"/>
              <a:t>Draw </a:t>
            </a:r>
            <a:r>
              <a:rPr lang="en-US" sz="2700" dirty="0"/>
              <a:t>valid conclusions by a reasoned consideration of evidence</a:t>
            </a:r>
            <a:r>
              <a:rPr lang="en-US" sz="2700" dirty="0" smtClean="0"/>
              <a:t>.</a:t>
            </a:r>
            <a:endParaRPr lang="en-US" sz="2700" dirty="0"/>
          </a:p>
        </p:txBody>
      </p:sp>
    </p:spTree>
    <p:extLst>
      <p:ext uri="{BB962C8B-B14F-4D97-AF65-F5344CB8AC3E}">
        <p14:creationId xmlns:p14="http://schemas.microsoft.com/office/powerpoint/2010/main" val="967545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712969" cy="5632311"/>
          </a:xfrm>
          <a:prstGeom prst="rect">
            <a:avLst/>
          </a:prstGeom>
        </p:spPr>
        <p:txBody>
          <a:bodyPr wrap="square">
            <a:spAutoFit/>
          </a:bodyPr>
          <a:lstStyle/>
          <a:p>
            <a:pPr>
              <a:buClr>
                <a:srgbClr val="0070C0"/>
              </a:buClr>
              <a:buSzPct val="80000"/>
            </a:pPr>
            <a:r>
              <a:rPr lang="en-US" sz="2000" b="1" dirty="0" smtClean="0">
                <a:solidFill>
                  <a:srgbClr val="C00000"/>
                </a:solidFill>
              </a:rPr>
              <a:t>International </a:t>
            </a:r>
            <a:r>
              <a:rPr lang="en-US" sz="2000" b="1" dirty="0">
                <a:solidFill>
                  <a:srgbClr val="C00000"/>
                </a:solidFill>
              </a:rPr>
              <a:t>tour operators</a:t>
            </a:r>
          </a:p>
          <a:p>
            <a:pPr marL="347663" indent="-347663">
              <a:buClr>
                <a:srgbClr val="0070C0"/>
              </a:buClr>
              <a:buSzPct val="80000"/>
              <a:buFont typeface="Arial" panose="020B0604020202020204" pitchFamily="34" charset="0"/>
              <a:buChar char="►"/>
            </a:pPr>
            <a:r>
              <a:rPr lang="en-US" sz="2000" dirty="0"/>
              <a:t>A tour operator typically combines tour and travel components to create a package holiday. This means that the tour operators are responsible for arranging the transport, accommodation and leisure activities that make up a typical package holiday. </a:t>
            </a:r>
            <a:endParaRPr lang="en-US" sz="2000" dirty="0" smtClean="0"/>
          </a:p>
          <a:p>
            <a:pPr marL="347663" indent="-347663">
              <a:buClr>
                <a:srgbClr val="0070C0"/>
              </a:buClr>
              <a:buSzPct val="80000"/>
              <a:buFont typeface="Arial" panose="020B0604020202020204" pitchFamily="34" charset="0"/>
              <a:buChar char="►"/>
            </a:pPr>
            <a:r>
              <a:rPr lang="en-US" sz="2000" dirty="0" smtClean="0"/>
              <a:t>International </a:t>
            </a:r>
            <a:r>
              <a:rPr lang="en-US" sz="2000" dirty="0"/>
              <a:t>tour operators work with suppliers and principals from the industry (airlines, hotels, tourist attractions etc.) in order to obtain their products in large quantities such as airline seats, hotel stays, places on an excursion, car rentals etc.</a:t>
            </a:r>
          </a:p>
          <a:p>
            <a:pPr marL="347663" indent="-347663">
              <a:buClr>
                <a:srgbClr val="0070C0"/>
              </a:buClr>
              <a:buSzPct val="80000"/>
              <a:buFont typeface="Arial" panose="020B0604020202020204" pitchFamily="34" charset="0"/>
              <a:buChar char="►"/>
            </a:pPr>
            <a:r>
              <a:rPr lang="en-US" sz="2000" dirty="0"/>
              <a:t>It is in the way in which international tour operators obtain these products that give them a ‘wholesale’ function - they acquire these various components of a package holiday, such as 25 double rooms in a hotel for the first week in August, 50 economy class airline seats on a charter flight to the destination in which the hotel is located to arrive at the beginning of August, a 54-seater coach to transfer passengers from the airport to the hotel upon arrival in the destination, and 50 places on an excursion to the local tourist attraction within that destination on a given day during that week in August. </a:t>
            </a:r>
            <a:endParaRPr lang="en-US" sz="20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1068637341"/>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52128"/>
            <a:ext cx="8712969" cy="3477875"/>
          </a:xfrm>
          <a:prstGeom prst="rect">
            <a:avLst/>
          </a:prstGeom>
        </p:spPr>
        <p:txBody>
          <a:bodyPr wrap="square">
            <a:spAutoFit/>
          </a:bodyPr>
          <a:lstStyle/>
          <a:p>
            <a:pPr>
              <a:buClr>
                <a:srgbClr val="0070C0"/>
              </a:buClr>
              <a:buSzPct val="80000"/>
            </a:pPr>
            <a:r>
              <a:rPr lang="en-US" sz="2000" b="1" dirty="0" smtClean="0">
                <a:solidFill>
                  <a:srgbClr val="C00000"/>
                </a:solidFill>
              </a:rPr>
              <a:t>International </a:t>
            </a:r>
            <a:r>
              <a:rPr lang="en-US" sz="2000" b="1" dirty="0">
                <a:solidFill>
                  <a:srgbClr val="C00000"/>
                </a:solidFill>
              </a:rPr>
              <a:t>tour operators</a:t>
            </a:r>
          </a:p>
          <a:p>
            <a:pPr marL="347663" indent="-347663">
              <a:buClr>
                <a:srgbClr val="0070C0"/>
              </a:buClr>
              <a:buSzPct val="80000"/>
              <a:buFont typeface="Arial" panose="020B0604020202020204" pitchFamily="34" charset="0"/>
              <a:buChar char="►"/>
            </a:pPr>
            <a:r>
              <a:rPr lang="en-US" sz="2000" dirty="0" smtClean="0"/>
              <a:t>Having </a:t>
            </a:r>
            <a:r>
              <a:rPr lang="en-US" sz="2000" dirty="0"/>
              <a:t>‘accumulated’ all of these products, the tour operator bundles them as a package and makes this package available to the customers, by marketing and distributing the package to the customers in their own country.</a:t>
            </a:r>
          </a:p>
          <a:p>
            <a:pPr marL="347663" indent="-347663">
              <a:buClr>
                <a:srgbClr val="0070C0"/>
              </a:buClr>
              <a:buSzPct val="80000"/>
              <a:buFont typeface="Arial" panose="020B0604020202020204" pitchFamily="34" charset="0"/>
              <a:buChar char="►"/>
            </a:pPr>
            <a:r>
              <a:rPr lang="en-US" sz="2000" dirty="0"/>
              <a:t>There are many different types of tour operator around the world. Many operators </a:t>
            </a:r>
            <a:r>
              <a:rPr lang="en-US" sz="2000" dirty="0" err="1"/>
              <a:t>specialise</a:t>
            </a:r>
            <a:r>
              <a:rPr lang="en-US" sz="2000" dirty="0"/>
              <a:t> in specific destinations, example offering packages only to Mauritius or in particular activities such as skiing. </a:t>
            </a:r>
            <a:endParaRPr lang="en-US" sz="2000" dirty="0" smtClean="0"/>
          </a:p>
          <a:p>
            <a:pPr marL="347663" indent="-347663">
              <a:buClr>
                <a:srgbClr val="0070C0"/>
              </a:buClr>
              <a:buSzPct val="80000"/>
              <a:buFont typeface="Arial" panose="020B0604020202020204" pitchFamily="34" charset="0"/>
              <a:buChar char="►"/>
            </a:pPr>
            <a:r>
              <a:rPr lang="en-US" sz="2000" dirty="0" smtClean="0"/>
              <a:t>Other </a:t>
            </a:r>
            <a:r>
              <a:rPr lang="en-US" sz="2000" dirty="0"/>
              <a:t>tour operators target specific segments of the market such as by age appealing to seniors or young people or by lifestyle such as ecotourism packages for the responsible tourist.</a:t>
            </a:r>
            <a:endParaRPr lang="en-US" sz="20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30722" name="Picture 2" descr="Image result for international tour operator rol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1" y="4619161"/>
            <a:ext cx="6120681" cy="204022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5" action="ppaction://hlinkfile"/>
          </p:cNvPr>
          <p:cNvSpPr txBox="1"/>
          <p:nvPr/>
        </p:nvSpPr>
        <p:spPr>
          <a:xfrm>
            <a:off x="6372200" y="4612210"/>
            <a:ext cx="2520280"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b="1" dirty="0" smtClean="0"/>
              <a:t>Eco-Tourism Package</a:t>
            </a:r>
            <a:endParaRPr lang="en-US" sz="2000" b="1" dirty="0"/>
          </a:p>
        </p:txBody>
      </p:sp>
      <p:sp>
        <p:nvSpPr>
          <p:cNvPr id="7" name="TextBox 6">
            <a:hlinkClick r:id="rId6" action="ppaction://hlinkfile"/>
          </p:cNvPr>
          <p:cNvSpPr txBox="1"/>
          <p:nvPr/>
        </p:nvSpPr>
        <p:spPr>
          <a:xfrm>
            <a:off x="6372200" y="5457418"/>
            <a:ext cx="2520280"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b="1" dirty="0" smtClean="0"/>
              <a:t>Cruise Tour Package</a:t>
            </a:r>
            <a:endParaRPr lang="en-US" sz="2000" b="1" dirty="0"/>
          </a:p>
        </p:txBody>
      </p:sp>
    </p:spTree>
    <p:extLst>
      <p:ext uri="{BB962C8B-B14F-4D97-AF65-F5344CB8AC3E}">
        <p14:creationId xmlns:p14="http://schemas.microsoft.com/office/powerpoint/2010/main" val="3430789974"/>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mage result for tui"/>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601840" y="4797152"/>
            <a:ext cx="4292600" cy="1872208"/>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Image result for laterooms.co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328" y="4149080"/>
            <a:ext cx="1390872" cy="1390872"/>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200484" y="1152128"/>
            <a:ext cx="8691996" cy="5586145"/>
          </a:xfrm>
          <a:prstGeom prst="rect">
            <a:avLst/>
          </a:prstGeom>
        </p:spPr>
        <p:txBody>
          <a:bodyPr wrap="square">
            <a:spAutoFit/>
          </a:bodyPr>
          <a:lstStyle/>
          <a:p>
            <a:pPr>
              <a:buClr>
                <a:srgbClr val="0070C0"/>
              </a:buClr>
              <a:buSzPct val="80000"/>
            </a:pPr>
            <a:r>
              <a:rPr lang="en-US" sz="2100" b="1" dirty="0" smtClean="0">
                <a:solidFill>
                  <a:srgbClr val="C00000"/>
                </a:solidFill>
              </a:rPr>
              <a:t>Types </a:t>
            </a:r>
            <a:r>
              <a:rPr lang="en-US" sz="2100" b="1" dirty="0">
                <a:solidFill>
                  <a:srgbClr val="C00000"/>
                </a:solidFill>
              </a:rPr>
              <a:t>of tour operators </a:t>
            </a:r>
            <a:r>
              <a:rPr lang="en-US" sz="2100" b="1" dirty="0" smtClean="0">
                <a:solidFill>
                  <a:srgbClr val="C00000"/>
                </a:solidFill>
              </a:rPr>
              <a:t>- Mass </a:t>
            </a:r>
            <a:r>
              <a:rPr lang="en-US" sz="2100" b="1" dirty="0">
                <a:solidFill>
                  <a:srgbClr val="C00000"/>
                </a:solidFill>
              </a:rPr>
              <a:t>market tour operators </a:t>
            </a:r>
          </a:p>
          <a:p>
            <a:pPr marL="347663" indent="-347663">
              <a:buClr>
                <a:srgbClr val="0070C0"/>
              </a:buClr>
              <a:buSzPct val="80000"/>
              <a:buFont typeface="Arial" panose="020B0604020202020204" pitchFamily="34" charset="0"/>
              <a:buChar char="►"/>
            </a:pPr>
            <a:r>
              <a:rPr lang="en-US" sz="2100" dirty="0" smtClean="0"/>
              <a:t>Mass </a:t>
            </a:r>
            <a:r>
              <a:rPr lang="en-US" sz="2100" dirty="0"/>
              <a:t>market tour operators operate within the mainstream of the travel and tourism industry. </a:t>
            </a:r>
            <a:endParaRPr lang="en-US" sz="2100" dirty="0" smtClean="0"/>
          </a:p>
          <a:p>
            <a:pPr marL="347663" indent="-347663">
              <a:buClr>
                <a:srgbClr val="0070C0"/>
              </a:buClr>
              <a:buSzPct val="80000"/>
              <a:buFont typeface="Arial" panose="020B0604020202020204" pitchFamily="34" charset="0"/>
              <a:buChar char="►"/>
            </a:pPr>
            <a:r>
              <a:rPr lang="en-US" sz="2100" dirty="0" smtClean="0"/>
              <a:t>This </a:t>
            </a:r>
            <a:r>
              <a:rPr lang="en-US" sz="2100" dirty="0"/>
              <a:t>means that they tend to offer the traditional ‘sun, sea and sand’ package and cater to very large numbers of tourists in popular destinations such as the traditional Spanish Costas and appeal predominantly to the European market. </a:t>
            </a:r>
            <a:endParaRPr lang="en-US" sz="2100" dirty="0" smtClean="0"/>
          </a:p>
          <a:p>
            <a:pPr marL="347663" indent="-347663">
              <a:buClr>
                <a:srgbClr val="0070C0"/>
              </a:buClr>
              <a:buSzPct val="80000"/>
              <a:buFont typeface="Arial" panose="020B0604020202020204" pitchFamily="34" charset="0"/>
              <a:buChar char="►"/>
            </a:pPr>
            <a:r>
              <a:rPr lang="en-US" sz="2100" dirty="0" smtClean="0"/>
              <a:t>Mass </a:t>
            </a:r>
            <a:r>
              <a:rPr lang="en-US" sz="2100" dirty="0"/>
              <a:t>market tour operators tend to be the most </a:t>
            </a:r>
            <a:r>
              <a:rPr lang="en-US" sz="2100" dirty="0" err="1"/>
              <a:t>recognisable</a:t>
            </a:r>
            <a:r>
              <a:rPr lang="en-US" sz="2100" dirty="0"/>
              <a:t> names in the industry such as TUI Travel PLC, the world’s leading leisure travel company operating in over 180 countries with more </a:t>
            </a:r>
            <a:r>
              <a:rPr lang="en-US" sz="2100" dirty="0" smtClean="0"/>
              <a:t/>
            </a:r>
            <a:br>
              <a:rPr lang="en-US" sz="2100" dirty="0" smtClean="0"/>
            </a:br>
            <a:r>
              <a:rPr lang="en-US" sz="2100" dirty="0" smtClean="0"/>
              <a:t>than </a:t>
            </a:r>
            <a:r>
              <a:rPr lang="en-US" sz="2100" dirty="0"/>
              <a:t>30 million customers using 200 different brand names. </a:t>
            </a:r>
            <a:r>
              <a:rPr lang="en-US" sz="2100" dirty="0" smtClean="0"/>
              <a:t/>
            </a:r>
            <a:br>
              <a:rPr lang="en-US" sz="2100" dirty="0" smtClean="0"/>
            </a:br>
            <a:r>
              <a:rPr lang="en-US" sz="2100" dirty="0" smtClean="0"/>
              <a:t>It </a:t>
            </a:r>
            <a:r>
              <a:rPr lang="en-US" sz="2100" dirty="0"/>
              <a:t>owns TUI, the market leading tour operator </a:t>
            </a:r>
            <a:r>
              <a:rPr lang="en-US" sz="2100" dirty="0" smtClean="0"/>
              <a:t/>
            </a:r>
            <a:br>
              <a:rPr lang="en-US" sz="2100" dirty="0" smtClean="0"/>
            </a:br>
            <a:r>
              <a:rPr lang="en-US" sz="2100" dirty="0" smtClean="0"/>
              <a:t>brand in </a:t>
            </a:r>
            <a:r>
              <a:rPr lang="en-US" sz="2100" dirty="0"/>
              <a:t>Germany and Thomson, </a:t>
            </a:r>
            <a:r>
              <a:rPr lang="en-US" sz="2100" dirty="0" smtClean="0"/>
              <a:t/>
            </a:r>
            <a:br>
              <a:rPr lang="en-US" sz="2100" dirty="0" smtClean="0"/>
            </a:br>
            <a:r>
              <a:rPr lang="en-US" sz="2100" dirty="0" smtClean="0"/>
              <a:t>the leading </a:t>
            </a:r>
            <a:r>
              <a:rPr lang="en-US" sz="2100" dirty="0"/>
              <a:t>UK tour operator as </a:t>
            </a:r>
            <a:r>
              <a:rPr lang="en-US" sz="2100" dirty="0" smtClean="0"/>
              <a:t/>
            </a:r>
            <a:br>
              <a:rPr lang="en-US" sz="2100" dirty="0" smtClean="0"/>
            </a:br>
            <a:r>
              <a:rPr lang="en-US" sz="2100" dirty="0" smtClean="0"/>
              <a:t>well as LateRooms.com</a:t>
            </a:r>
            <a:r>
              <a:rPr lang="en-US" sz="2100" dirty="0"/>
              <a:t>, the </a:t>
            </a:r>
            <a:r>
              <a:rPr lang="en-US" sz="2100" dirty="0" smtClean="0"/>
              <a:t/>
            </a:r>
            <a:br>
              <a:rPr lang="en-US" sz="2100" dirty="0" smtClean="0"/>
            </a:br>
            <a:r>
              <a:rPr lang="en-US" sz="2100" dirty="0" smtClean="0"/>
              <a:t>hotel industry’s </a:t>
            </a:r>
            <a:r>
              <a:rPr lang="en-US" sz="2100" dirty="0"/>
              <a:t>leading online </a:t>
            </a:r>
            <a:r>
              <a:rPr lang="en-US" sz="2100" dirty="0" smtClean="0"/>
              <a:t/>
            </a:r>
            <a:br>
              <a:rPr lang="en-US" sz="2100" dirty="0" smtClean="0"/>
            </a:br>
            <a:r>
              <a:rPr lang="en-US" sz="2100" dirty="0" smtClean="0"/>
              <a:t>late availability</a:t>
            </a:r>
            <a:r>
              <a:rPr lang="en-US" sz="2100" dirty="0"/>
              <a:t>’ database.</a:t>
            </a:r>
            <a:endParaRPr lang="en-US" sz="2100" dirty="0" smtClean="0"/>
          </a:p>
        </p:txBody>
      </p:sp>
      <p:sp>
        <p:nvSpPr>
          <p:cNvPr id="4" name="Round Same Side Corner Rectangle 3">
            <a:hlinkClick r:id="rId5"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141</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3252268429"/>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707128" y="1185720"/>
            <a:ext cx="1146568" cy="5350657"/>
          </a:xfrm>
          <a:prstGeom prst="rect">
            <a:avLst/>
          </a:prstGeom>
        </p:spPr>
      </p:pic>
      <p:sp>
        <p:nvSpPr>
          <p:cNvPr id="34" name="Rectangle 33"/>
          <p:cNvSpPr/>
          <p:nvPr/>
        </p:nvSpPr>
        <p:spPr>
          <a:xfrm>
            <a:off x="200484" y="1152128"/>
            <a:ext cx="3651436" cy="5586145"/>
          </a:xfrm>
          <a:prstGeom prst="rect">
            <a:avLst/>
          </a:prstGeom>
        </p:spPr>
        <p:txBody>
          <a:bodyPr wrap="square">
            <a:spAutoFit/>
          </a:bodyPr>
          <a:lstStyle/>
          <a:p>
            <a:pPr>
              <a:buClr>
                <a:srgbClr val="0070C0"/>
              </a:buClr>
              <a:buSzPct val="80000"/>
            </a:pPr>
            <a:r>
              <a:rPr lang="en-US" sz="2100" b="1" dirty="0" smtClean="0">
                <a:solidFill>
                  <a:srgbClr val="C00000"/>
                </a:solidFill>
              </a:rPr>
              <a:t>Types </a:t>
            </a:r>
            <a:r>
              <a:rPr lang="en-US" sz="2100" b="1" dirty="0">
                <a:solidFill>
                  <a:srgbClr val="C00000"/>
                </a:solidFill>
              </a:rPr>
              <a:t>of tour </a:t>
            </a:r>
            <a:r>
              <a:rPr lang="en-US" sz="2100" b="1" dirty="0" smtClean="0">
                <a:solidFill>
                  <a:srgbClr val="C00000"/>
                </a:solidFill>
              </a:rPr>
              <a:t>operators - Inbound tour operators</a:t>
            </a:r>
          </a:p>
          <a:p>
            <a:pPr marL="347663" indent="-347663">
              <a:buClr>
                <a:srgbClr val="0070C0"/>
              </a:buClr>
              <a:buSzPct val="80000"/>
              <a:buFont typeface="Arial" panose="020B0604020202020204" pitchFamily="34" charset="0"/>
              <a:buChar char="►"/>
            </a:pPr>
            <a:r>
              <a:rPr lang="en-US" sz="2100" dirty="0" smtClean="0"/>
              <a:t>Inbound </a:t>
            </a:r>
            <a:r>
              <a:rPr lang="en-US" sz="2100" dirty="0"/>
              <a:t>tourism is the name given to the type of tourism which brings visitors into specific tourism receiving areas. </a:t>
            </a:r>
            <a:endParaRPr lang="en-US" sz="2100" dirty="0" smtClean="0"/>
          </a:p>
          <a:p>
            <a:pPr marL="347663" indent="-347663">
              <a:buClr>
                <a:srgbClr val="0070C0"/>
              </a:buClr>
              <a:buSzPct val="80000"/>
              <a:buFont typeface="Arial" panose="020B0604020202020204" pitchFamily="34" charset="0"/>
              <a:buChar char="►"/>
            </a:pPr>
            <a:r>
              <a:rPr lang="en-US" sz="2100" dirty="0" smtClean="0"/>
              <a:t>Therefore</a:t>
            </a:r>
            <a:r>
              <a:rPr lang="en-US" sz="2100" dirty="0"/>
              <a:t>, an inbound tour operator is the type of organisation which produces packages aimed specifically at bringing overseas visitors into a destination. </a:t>
            </a:r>
            <a:endParaRPr lang="en-US" sz="2100" dirty="0" smtClean="0"/>
          </a:p>
          <a:p>
            <a:pPr marL="347663" indent="-347663">
              <a:buClr>
                <a:srgbClr val="0070C0"/>
              </a:buClr>
              <a:buSzPct val="80000"/>
              <a:buFont typeface="Arial" panose="020B0604020202020204" pitchFamily="34" charset="0"/>
              <a:buChar char="►"/>
            </a:pPr>
            <a:r>
              <a:rPr lang="en-US" sz="2100" dirty="0" smtClean="0"/>
              <a:t>Look </a:t>
            </a:r>
            <a:r>
              <a:rPr lang="en-US" sz="2100" dirty="0"/>
              <a:t>at the example of </a:t>
            </a:r>
            <a:r>
              <a:rPr lang="en-US" sz="2100" dirty="0" err="1"/>
              <a:t>Maurisun</a:t>
            </a:r>
            <a:r>
              <a:rPr lang="en-US" sz="2100" dirty="0"/>
              <a:t>, an inbound tour operator for Mauritius.</a:t>
            </a:r>
            <a:endParaRPr lang="en-US" sz="2100" dirty="0" smtClean="0"/>
          </a:p>
        </p:txBody>
      </p:sp>
      <p:sp>
        <p:nvSpPr>
          <p:cNvPr id="4" name="Round Same Side Corner Rectangle 3">
            <a:hlinkClick r:id="rId4"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141</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2" name="Rounded Rectangle 1"/>
          <p:cNvSpPr/>
          <p:nvPr/>
        </p:nvSpPr>
        <p:spPr>
          <a:xfrm>
            <a:off x="3851920" y="1152128"/>
            <a:ext cx="5040560" cy="5445224"/>
          </a:xfrm>
          <a:prstGeom prst="roundRect">
            <a:avLst>
              <a:gd name="adj" fmla="val 3882"/>
            </a:avLst>
          </a:prstGeom>
          <a:solidFill>
            <a:srgbClr val="DBEEF4">
              <a:alpha val="3411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750" dirty="0" smtClean="0">
              <a:solidFill>
                <a:schemeClr val="tx1"/>
              </a:solidFill>
              <a:latin typeface="Arial" panose="020B0604020202020204" pitchFamily="34" charset="0"/>
              <a:cs typeface="Arial" panose="020B0604020202020204" pitchFamily="34" charset="0"/>
            </a:endParaRPr>
          </a:p>
          <a:p>
            <a:endParaRPr lang="en-US" sz="2400" dirty="0">
              <a:solidFill>
                <a:schemeClr val="tx1"/>
              </a:solidFill>
              <a:latin typeface="Arial" panose="020B0604020202020204" pitchFamily="34" charset="0"/>
              <a:cs typeface="Arial" panose="020B0604020202020204" pitchFamily="34" charset="0"/>
            </a:endParaRPr>
          </a:p>
          <a:p>
            <a:endParaRPr lang="en-US" sz="1750" dirty="0">
              <a:solidFill>
                <a:schemeClr val="tx1"/>
              </a:solidFill>
              <a:latin typeface="Arial" panose="020B0604020202020204" pitchFamily="34" charset="0"/>
              <a:cs typeface="Arial" panose="020B0604020202020204" pitchFamily="34" charset="0"/>
            </a:endParaRPr>
          </a:p>
          <a:p>
            <a:r>
              <a:rPr lang="en-US" sz="1790" dirty="0" err="1">
                <a:solidFill>
                  <a:schemeClr val="tx1"/>
                </a:solidFill>
                <a:latin typeface="Arial" panose="020B0604020202020204" pitchFamily="34" charset="0"/>
                <a:cs typeface="Arial" panose="020B0604020202020204" pitchFamily="34" charset="0"/>
              </a:rPr>
              <a:t>Maurisun</a:t>
            </a:r>
            <a:r>
              <a:rPr lang="en-US" sz="1790" dirty="0">
                <a:solidFill>
                  <a:schemeClr val="tx1"/>
                </a:solidFill>
                <a:latin typeface="Arial" panose="020B0604020202020204" pitchFamily="34" charset="0"/>
                <a:cs typeface="Arial" panose="020B0604020202020204" pitchFamily="34" charset="0"/>
              </a:rPr>
              <a:t> International, though based in the Indian ocean, represents travel agencies worldwide.</a:t>
            </a:r>
          </a:p>
          <a:p>
            <a:r>
              <a:rPr lang="en-US" sz="1790" dirty="0">
                <a:solidFill>
                  <a:schemeClr val="tx1"/>
                </a:solidFill>
                <a:latin typeface="Arial" panose="020B0604020202020204" pitchFamily="34" charset="0"/>
                <a:cs typeface="Arial" panose="020B0604020202020204" pitchFamily="34" charset="0"/>
              </a:rPr>
              <a:t>Its services range from booking </a:t>
            </a:r>
            <a:r>
              <a:rPr lang="en-US" sz="1790" dirty="0" smtClean="0">
                <a:solidFill>
                  <a:schemeClr val="tx1"/>
                </a:solidFill>
                <a:latin typeface="Arial" panose="020B0604020202020204" pitchFamily="34" charset="0"/>
                <a:cs typeface="Arial" panose="020B0604020202020204" pitchFamily="34" charset="0"/>
              </a:rPr>
              <a:t>hotels </a:t>
            </a:r>
            <a:r>
              <a:rPr lang="en-US" sz="1790" dirty="0">
                <a:solidFill>
                  <a:schemeClr val="tx1"/>
                </a:solidFill>
                <a:latin typeface="Arial" panose="020B0604020202020204" pitchFamily="34" charset="0"/>
                <a:cs typeface="Arial" panose="020B0604020202020204" pitchFamily="34" charset="0"/>
              </a:rPr>
              <a:t>and other accommodation to </a:t>
            </a:r>
            <a:r>
              <a:rPr lang="en-US" sz="1790" dirty="0" err="1">
                <a:solidFill>
                  <a:schemeClr val="tx1"/>
                </a:solidFill>
                <a:latin typeface="Arial" panose="020B0604020202020204" pitchFamily="34" charset="0"/>
                <a:cs typeface="Arial" panose="020B0604020202020204" pitchFamily="34" charset="0"/>
              </a:rPr>
              <a:t>organising</a:t>
            </a:r>
            <a:r>
              <a:rPr lang="en-US" sz="1790" dirty="0">
                <a:solidFill>
                  <a:schemeClr val="tx1"/>
                </a:solidFill>
                <a:latin typeface="Arial" panose="020B0604020202020204" pitchFamily="34" charset="0"/>
                <a:cs typeface="Arial" panose="020B0604020202020204" pitchFamily="34" charset="0"/>
              </a:rPr>
              <a:t> exciting adventures and eco tourism activities in Mauritius and Rodrigues. It consults agencies </a:t>
            </a:r>
            <a:r>
              <a:rPr lang="en-US" sz="1790" dirty="0" smtClean="0">
                <a:solidFill>
                  <a:schemeClr val="tx1"/>
                </a:solidFill>
                <a:latin typeface="Arial" panose="020B0604020202020204" pitchFamily="34" charset="0"/>
                <a:cs typeface="Arial" panose="020B0604020202020204" pitchFamily="34" charset="0"/>
              </a:rPr>
              <a:t>when </a:t>
            </a:r>
            <a:r>
              <a:rPr lang="en-US" sz="1790" dirty="0">
                <a:solidFill>
                  <a:schemeClr val="tx1"/>
                </a:solidFill>
                <a:latin typeface="Arial" panose="020B0604020202020204" pitchFamily="34" charset="0"/>
                <a:cs typeface="Arial" panose="020B0604020202020204" pitchFamily="34" charset="0"/>
              </a:rPr>
              <a:t>creating holiday packages to fit the </a:t>
            </a:r>
            <a:r>
              <a:rPr lang="en-US" sz="1790" dirty="0" err="1">
                <a:solidFill>
                  <a:schemeClr val="tx1"/>
                </a:solidFill>
                <a:latin typeface="Arial" panose="020B0604020202020204" pitchFamily="34" charset="0"/>
                <a:cs typeface="Arial" panose="020B0604020202020204" pitchFamily="34" charset="0"/>
              </a:rPr>
              <a:t>traveller’s</a:t>
            </a:r>
            <a:r>
              <a:rPr lang="en-US" sz="1790" dirty="0">
                <a:solidFill>
                  <a:schemeClr val="tx1"/>
                </a:solidFill>
                <a:latin typeface="Arial" panose="020B0604020202020204" pitchFamily="34" charset="0"/>
                <a:cs typeface="Arial" panose="020B0604020202020204" pitchFamily="34" charset="0"/>
              </a:rPr>
              <a:t> budget and taste.</a:t>
            </a:r>
          </a:p>
          <a:p>
            <a:r>
              <a:rPr lang="en-US" sz="1790" dirty="0">
                <a:solidFill>
                  <a:schemeClr val="tx1"/>
                </a:solidFill>
                <a:latin typeface="Arial" panose="020B0604020202020204" pitchFamily="34" charset="0"/>
                <a:cs typeface="Arial" panose="020B0604020202020204" pitchFamily="34" charset="0"/>
              </a:rPr>
              <a:t>They also provide </a:t>
            </a:r>
            <a:r>
              <a:rPr lang="en-US" sz="1790" dirty="0" err="1">
                <a:solidFill>
                  <a:schemeClr val="tx1"/>
                </a:solidFill>
                <a:latin typeface="Arial" panose="020B0604020202020204" pitchFamily="34" charset="0"/>
                <a:cs typeface="Arial" panose="020B0604020202020204" pitchFamily="34" charset="0"/>
              </a:rPr>
              <a:t>personalised</a:t>
            </a:r>
            <a:r>
              <a:rPr lang="en-US" sz="1790" dirty="0">
                <a:solidFill>
                  <a:schemeClr val="tx1"/>
                </a:solidFill>
                <a:latin typeface="Arial" panose="020B0604020202020204" pitchFamily="34" charset="0"/>
                <a:cs typeface="Arial" panose="020B0604020202020204" pitchFamily="34" charset="0"/>
              </a:rPr>
              <a:t> services like airport transfer, car hire, </a:t>
            </a:r>
            <a:r>
              <a:rPr lang="en-US" sz="1790" dirty="0" smtClean="0">
                <a:solidFill>
                  <a:schemeClr val="tx1"/>
                </a:solidFill>
                <a:latin typeface="Arial" panose="020B0604020202020204" pitchFamily="34" charset="0"/>
                <a:cs typeface="Arial" panose="020B0604020202020204" pitchFamily="34" charset="0"/>
              </a:rPr>
              <a:t>eco tours</a:t>
            </a:r>
            <a:r>
              <a:rPr lang="en-US" sz="1790" dirty="0">
                <a:solidFill>
                  <a:schemeClr val="tx1"/>
                </a:solidFill>
                <a:latin typeface="Arial" panose="020B0604020202020204" pitchFamily="34" charset="0"/>
                <a:cs typeface="Arial" panose="020B0604020202020204" pitchFamily="34" charset="0"/>
              </a:rPr>
              <a:t>, seminars, excursions, adventure, </a:t>
            </a:r>
            <a:r>
              <a:rPr lang="en-US" sz="1790" dirty="0" smtClean="0">
                <a:solidFill>
                  <a:schemeClr val="tx1"/>
                </a:solidFill>
                <a:latin typeface="Arial" panose="020B0604020202020204" pitchFamily="34" charset="0"/>
                <a:cs typeface="Arial" panose="020B0604020202020204" pitchFamily="34" charset="0"/>
              </a:rPr>
              <a:t>guided </a:t>
            </a:r>
            <a:r>
              <a:rPr lang="en-US" sz="1790" dirty="0">
                <a:solidFill>
                  <a:schemeClr val="tx1"/>
                </a:solidFill>
                <a:latin typeface="Arial" panose="020B0604020202020204" pitchFamily="34" charset="0"/>
                <a:cs typeface="Arial" panose="020B0604020202020204" pitchFamily="34" charset="0"/>
              </a:rPr>
              <a:t>tours etc.</a:t>
            </a:r>
          </a:p>
          <a:p>
            <a:r>
              <a:rPr lang="en-US" sz="1790" dirty="0">
                <a:solidFill>
                  <a:schemeClr val="tx1"/>
                </a:solidFill>
                <a:latin typeface="Arial" panose="020B0604020202020204" pitchFamily="34" charset="0"/>
                <a:cs typeface="Arial" panose="020B0604020202020204" pitchFamily="34" charset="0"/>
              </a:rPr>
              <a:t>Local experience and local connections are the main benefits that a customer derives from an </a:t>
            </a:r>
            <a:r>
              <a:rPr lang="en-US" sz="1790" dirty="0" smtClean="0">
                <a:solidFill>
                  <a:schemeClr val="tx1"/>
                </a:solidFill>
                <a:latin typeface="Arial" panose="020B0604020202020204" pitchFamily="34" charset="0"/>
                <a:cs typeface="Arial" panose="020B0604020202020204" pitchFamily="34" charset="0"/>
              </a:rPr>
              <a:t>inbound </a:t>
            </a:r>
            <a:r>
              <a:rPr lang="en-US" sz="1790" dirty="0">
                <a:solidFill>
                  <a:schemeClr val="tx1"/>
                </a:solidFill>
                <a:latin typeface="Arial" panose="020B0604020202020204" pitchFamily="34" charset="0"/>
                <a:cs typeface="Arial" panose="020B0604020202020204" pitchFamily="34" charset="0"/>
              </a:rPr>
              <a:t>tour operator such as </a:t>
            </a:r>
            <a:r>
              <a:rPr lang="en-US" sz="1790" dirty="0" err="1">
                <a:solidFill>
                  <a:schemeClr val="tx1"/>
                </a:solidFill>
                <a:latin typeface="Arial" panose="020B0604020202020204" pitchFamily="34" charset="0"/>
                <a:cs typeface="Arial" panose="020B0604020202020204" pitchFamily="34" charset="0"/>
              </a:rPr>
              <a:t>Maurisun</a:t>
            </a:r>
            <a:r>
              <a:rPr lang="en-US" sz="1790" dirty="0">
                <a:solidFill>
                  <a:schemeClr val="tx1"/>
                </a:solidFill>
                <a:latin typeface="Arial" panose="020B0604020202020204" pitchFamily="34" charset="0"/>
                <a:cs typeface="Arial" panose="020B0604020202020204" pitchFamily="34" charset="0"/>
              </a:rPr>
              <a:t> International.</a:t>
            </a:r>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995936" y="1196752"/>
            <a:ext cx="2448272" cy="947718"/>
          </a:xfrm>
          <a:prstGeom prst="rect">
            <a:avLst/>
          </a:prstGeom>
        </p:spPr>
      </p:pic>
    </p:spTree>
    <p:extLst>
      <p:ext uri="{BB962C8B-B14F-4D97-AF65-F5344CB8AC3E}">
        <p14:creationId xmlns:p14="http://schemas.microsoft.com/office/powerpoint/2010/main" val="3293665196"/>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0484" y="1152128"/>
            <a:ext cx="8691996" cy="2677656"/>
          </a:xfrm>
          <a:prstGeom prst="rect">
            <a:avLst/>
          </a:prstGeom>
        </p:spPr>
        <p:txBody>
          <a:bodyPr wrap="square">
            <a:spAutoFit/>
          </a:bodyPr>
          <a:lstStyle/>
          <a:p>
            <a:pPr>
              <a:buClr>
                <a:srgbClr val="0070C0"/>
              </a:buClr>
              <a:buSzPct val="80000"/>
            </a:pPr>
            <a:r>
              <a:rPr lang="en-US" sz="2100" b="1" dirty="0" smtClean="0">
                <a:solidFill>
                  <a:srgbClr val="C00000"/>
                </a:solidFill>
              </a:rPr>
              <a:t>Types </a:t>
            </a:r>
            <a:r>
              <a:rPr lang="en-US" sz="2100" b="1" dirty="0">
                <a:solidFill>
                  <a:srgbClr val="C00000"/>
                </a:solidFill>
              </a:rPr>
              <a:t>of tour </a:t>
            </a:r>
            <a:r>
              <a:rPr lang="en-US" sz="2100" b="1" dirty="0" smtClean="0">
                <a:solidFill>
                  <a:srgbClr val="C00000"/>
                </a:solidFill>
              </a:rPr>
              <a:t>operators - Outbound tour operators</a:t>
            </a:r>
          </a:p>
          <a:p>
            <a:pPr marL="347663" indent="-347663">
              <a:buClr>
                <a:srgbClr val="0070C0"/>
              </a:buClr>
              <a:buSzPct val="80000"/>
              <a:buFont typeface="Arial" panose="020B0604020202020204" pitchFamily="34" charset="0"/>
              <a:buChar char="►"/>
            </a:pPr>
            <a:r>
              <a:rPr lang="en-US" sz="2100" dirty="0" smtClean="0"/>
              <a:t>In </a:t>
            </a:r>
            <a:r>
              <a:rPr lang="en-US" sz="2100" dirty="0"/>
              <a:t>the same way that inbound tourism describes tourist activity with people coming from overseas into a destination, outbound tourism describes tourists who travel abroad. </a:t>
            </a:r>
            <a:endParaRPr lang="en-US" sz="2100" dirty="0" smtClean="0"/>
          </a:p>
          <a:p>
            <a:pPr marL="347663" indent="-347663">
              <a:buClr>
                <a:srgbClr val="0070C0"/>
              </a:buClr>
              <a:buSzPct val="80000"/>
              <a:buFont typeface="Arial" panose="020B0604020202020204" pitchFamily="34" charset="0"/>
              <a:buChar char="►"/>
            </a:pPr>
            <a:r>
              <a:rPr lang="en-US" sz="2100" dirty="0" smtClean="0"/>
              <a:t>An </a:t>
            </a:r>
            <a:r>
              <a:rPr lang="en-US" sz="2100" dirty="0"/>
              <a:t>outbound tour operator is one based in the tourist’s home country offering holiday packages to destinations overseas. </a:t>
            </a:r>
            <a:endParaRPr lang="en-US" sz="2100" dirty="0" smtClean="0"/>
          </a:p>
          <a:p>
            <a:pPr marL="347663" indent="-347663">
              <a:buClr>
                <a:srgbClr val="0070C0"/>
              </a:buClr>
              <a:buSzPct val="80000"/>
              <a:buFont typeface="Arial" panose="020B0604020202020204" pitchFamily="34" charset="0"/>
              <a:buChar char="►"/>
            </a:pPr>
            <a:r>
              <a:rPr lang="en-US" sz="2100" dirty="0" smtClean="0"/>
              <a:t>Club </a:t>
            </a:r>
            <a:r>
              <a:rPr lang="en-US" sz="2100" dirty="0"/>
              <a:t>Med is just one example of an outbound </a:t>
            </a:r>
            <a:r>
              <a:rPr lang="en-US" sz="2100" dirty="0" smtClean="0"/>
              <a:t>tour </a:t>
            </a:r>
            <a:r>
              <a:rPr lang="en-US" sz="2100" dirty="0"/>
              <a:t>operator, with branches across the world.</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141</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33794" name="Picture 2" descr="Image result for outbound tour opera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1992" y="3795426"/>
            <a:ext cx="7120408" cy="2856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1390283"/>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142</a:t>
            </a:r>
            <a:endParaRPr lang="en-GB" sz="1400" b="1" dirty="0">
              <a:latin typeface="Calibri" panose="020F0502020204030204" pitchFamily="34" charset="0"/>
            </a:endParaRPr>
          </a:p>
        </p:txBody>
      </p:sp>
      <p:sp>
        <p:nvSpPr>
          <p:cNvPr id="9" name="Rounded Rectangle 8"/>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3291840" rtlCol="0" anchor="t" anchorCtr="0"/>
          <a:lstStyle/>
          <a:p>
            <a:r>
              <a:rPr lang="en-US" sz="2050" b="1" dirty="0" smtClean="0">
                <a:solidFill>
                  <a:srgbClr val="C00000"/>
                </a:solidFill>
                <a:latin typeface="Arial" panose="020B0604020202020204" pitchFamily="34" charset="0"/>
                <a:cs typeface="Arial" panose="020B0604020202020204" pitchFamily="34" charset="0"/>
              </a:rPr>
              <a:t>Example</a:t>
            </a:r>
            <a:endParaRPr lang="en-US" sz="205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050" dirty="0">
                <a:solidFill>
                  <a:schemeClr val="tx1"/>
                </a:solidFill>
                <a:latin typeface="Arial" panose="020B0604020202020204" pitchFamily="34" charset="0"/>
                <a:cs typeface="Arial" panose="020B0604020202020204" pitchFamily="34" charset="0"/>
              </a:rPr>
              <a:t>The Club holiday </a:t>
            </a:r>
            <a:r>
              <a:rPr lang="en-US" sz="2050" dirty="0" err="1">
                <a:solidFill>
                  <a:schemeClr val="tx1"/>
                </a:solidFill>
                <a:latin typeface="Arial" panose="020B0604020202020204" pitchFamily="34" charset="0"/>
                <a:cs typeface="Arial" panose="020B0604020202020204" pitchFamily="34" charset="0"/>
              </a:rPr>
              <a:t>Mediterranee</a:t>
            </a:r>
            <a:r>
              <a:rPr lang="en-US" sz="2050" dirty="0">
                <a:solidFill>
                  <a:schemeClr val="tx1"/>
                </a:solidFill>
                <a:latin typeface="Arial" panose="020B0604020202020204" pitchFamily="34" charset="0"/>
                <a:cs typeface="Arial" panose="020B0604020202020204" pitchFamily="34" charset="0"/>
              </a:rPr>
              <a:t> experience was first created in 1950. In its first year, 2,300 customers from France were taken to stay in tent-accommodation on beaches in the Balearics, taking part in sporting activities. </a:t>
            </a:r>
            <a:r>
              <a:rPr lang="en-US" sz="2050" dirty="0" smtClean="0">
                <a:solidFill>
                  <a:schemeClr val="tx1"/>
                </a:solidFill>
                <a:latin typeface="Arial" panose="020B0604020202020204" pitchFamily="34" charset="0"/>
                <a:cs typeface="Arial" panose="020B0604020202020204" pitchFamily="34" charset="0"/>
              </a:rPr>
              <a:t>Some </a:t>
            </a:r>
            <a:r>
              <a:rPr lang="en-US" sz="2050" dirty="0">
                <a:solidFill>
                  <a:schemeClr val="tx1"/>
                </a:solidFill>
                <a:latin typeface="Arial" panose="020B0604020202020204" pitchFamily="34" charset="0"/>
                <a:cs typeface="Arial" panose="020B0604020202020204" pitchFamily="34" charset="0"/>
              </a:rPr>
              <a:t>10,000 other interested customers had to be turned away because of the popularity of this first ‘all-inclusive’ package.</a:t>
            </a:r>
          </a:p>
          <a:p>
            <a:pPr marL="285750" indent="-285750">
              <a:buClr>
                <a:srgbClr val="C00000"/>
              </a:buClr>
              <a:buSzPct val="80000"/>
              <a:buFont typeface="Arial" panose="020B0604020202020204" pitchFamily="34" charset="0"/>
              <a:buChar char="►"/>
            </a:pPr>
            <a:r>
              <a:rPr lang="en-US" sz="2050" dirty="0">
                <a:solidFill>
                  <a:schemeClr val="tx1"/>
                </a:solidFill>
                <a:latin typeface="Arial" panose="020B0604020202020204" pitchFamily="34" charset="0"/>
                <a:cs typeface="Arial" panose="020B0604020202020204" pitchFamily="34" charset="0"/>
              </a:rPr>
              <a:t>Since then, Club Med has gone from strength to strength as a tour operator, now operating 80 </a:t>
            </a:r>
            <a:r>
              <a:rPr lang="en-US" sz="2050" dirty="0" smtClean="0">
                <a:solidFill>
                  <a:schemeClr val="tx1"/>
                </a:solidFill>
                <a:latin typeface="Arial" panose="020B0604020202020204" pitchFamily="34" charset="0"/>
                <a:cs typeface="Arial" panose="020B0604020202020204" pitchFamily="34" charset="0"/>
              </a:rPr>
              <a:t>different holiday </a:t>
            </a:r>
            <a:r>
              <a:rPr lang="en-US" sz="2050" dirty="0">
                <a:solidFill>
                  <a:schemeClr val="tx1"/>
                </a:solidFill>
                <a:latin typeface="Arial" panose="020B0604020202020204" pitchFamily="34" charset="0"/>
                <a:cs typeface="Arial" panose="020B0604020202020204" pitchFamily="34" charset="0"/>
              </a:rPr>
              <a:t>villages in 25 different destinations, and with an average of 1.2 million customers each year. Club Med started small by offering holidays for single adults but scaled fast. </a:t>
            </a:r>
            <a:endParaRPr lang="en-US" sz="2050" dirty="0" smtClean="0">
              <a:solidFill>
                <a:schemeClr val="tx1"/>
              </a:solidFill>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12" name="Picture 2" descr="Image result for clubme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2120" y="1218059"/>
            <a:ext cx="3217320" cy="59468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Image result for clubme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652120" y="1930967"/>
            <a:ext cx="3195312" cy="128201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Image result for clubmed"/>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652120" y="3284984"/>
            <a:ext cx="3187926" cy="152198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Image result for clubmed destination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2120" y="4898259"/>
            <a:ext cx="3195312" cy="1714451"/>
          </a:xfrm>
          <a:prstGeom prst="rect">
            <a:avLst/>
          </a:prstGeom>
          <a:noFill/>
          <a:extLst>
            <a:ext uri="{909E8E84-426E-40DD-AFC4-6F175D3DCCD1}">
              <a14:hiddenFill xmlns:a14="http://schemas.microsoft.com/office/drawing/2010/main">
                <a:solidFill>
                  <a:srgbClr val="FFFFFF"/>
                </a:solidFill>
              </a14:hiddenFill>
            </a:ext>
          </a:extLst>
        </p:spPr>
      </p:pic>
      <p:sp>
        <p:nvSpPr>
          <p:cNvPr id="11" name="Oval 10"/>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3858124"/>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142</a:t>
            </a:r>
            <a:endParaRPr lang="en-GB" sz="1400" b="1" dirty="0">
              <a:latin typeface="Calibri" panose="020F0502020204030204" pitchFamily="34" charset="0"/>
            </a:endParaRPr>
          </a:p>
        </p:txBody>
      </p:sp>
      <p:sp>
        <p:nvSpPr>
          <p:cNvPr id="9" name="Rounded Rectangle 8"/>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3383280" rtlCol="0" anchor="t" anchorCtr="0"/>
          <a:lstStyle/>
          <a:p>
            <a:r>
              <a:rPr lang="en-US" sz="1980" b="1" dirty="0" smtClean="0">
                <a:solidFill>
                  <a:srgbClr val="C00000"/>
                </a:solidFill>
                <a:latin typeface="Arial" panose="020B0604020202020204" pitchFamily="34" charset="0"/>
                <a:cs typeface="Arial" panose="020B0604020202020204" pitchFamily="34" charset="0"/>
              </a:rPr>
              <a:t>Example</a:t>
            </a:r>
            <a:endParaRPr lang="en-US" sz="198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980" dirty="0" smtClean="0">
                <a:solidFill>
                  <a:schemeClr val="tx1"/>
                </a:solidFill>
                <a:latin typeface="Arial" panose="020B0604020202020204" pitchFamily="34" charset="0"/>
                <a:cs typeface="Arial" panose="020B0604020202020204" pitchFamily="34" charset="0"/>
              </a:rPr>
              <a:t>This </a:t>
            </a:r>
            <a:r>
              <a:rPr lang="en-US" sz="1980" dirty="0">
                <a:solidFill>
                  <a:schemeClr val="tx1"/>
                </a:solidFill>
                <a:latin typeface="Arial" panose="020B0604020202020204" pitchFamily="34" charset="0"/>
                <a:cs typeface="Arial" panose="020B0604020202020204" pitchFamily="34" charset="0"/>
              </a:rPr>
              <a:t>rapid growth has been made possible by loyal guests who are willing to prepay for their vacations, the lack of any direct competition, and Club Med’s ability to ‘cross’ into the mass tourism market. </a:t>
            </a:r>
            <a:endParaRPr lang="en-US" sz="198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980" dirty="0" smtClean="0">
                <a:solidFill>
                  <a:schemeClr val="tx1"/>
                </a:solidFill>
                <a:latin typeface="Arial" panose="020B0604020202020204" pitchFamily="34" charset="0"/>
                <a:cs typeface="Arial" panose="020B0604020202020204" pitchFamily="34" charset="0"/>
              </a:rPr>
              <a:t>The </a:t>
            </a:r>
            <a:r>
              <a:rPr lang="en-US" sz="1980" dirty="0">
                <a:solidFill>
                  <a:schemeClr val="tx1"/>
                </a:solidFill>
                <a:latin typeface="Arial" panose="020B0604020202020204" pitchFamily="34" charset="0"/>
                <a:cs typeface="Arial" panose="020B0604020202020204" pitchFamily="34" charset="0"/>
              </a:rPr>
              <a:t>latter required Club Med to replace its original tent villages with more comfortable hotels and bungalows, add couple and family-friendly facilities, and extend sales and marketing efforts outside France.</a:t>
            </a:r>
          </a:p>
          <a:p>
            <a:pPr marL="285750" indent="-285750">
              <a:buClr>
                <a:srgbClr val="C00000"/>
              </a:buClr>
              <a:buSzPct val="80000"/>
              <a:buFont typeface="Arial" panose="020B0604020202020204" pitchFamily="34" charset="0"/>
              <a:buChar char="►"/>
            </a:pPr>
            <a:r>
              <a:rPr lang="en-US" sz="1980" dirty="0">
                <a:solidFill>
                  <a:schemeClr val="tx1"/>
                </a:solidFill>
                <a:latin typeface="Arial" panose="020B0604020202020204" pitchFamily="34" charset="0"/>
                <a:cs typeface="Arial" panose="020B0604020202020204" pitchFamily="34" charset="0"/>
              </a:rPr>
              <a:t>Club Med uses a combination of direct sales methods as well as developing a relationship with travel agents, in order to make its products and services available to customers </a:t>
            </a:r>
            <a:r>
              <a:rPr lang="en-US" sz="1980" dirty="0" smtClean="0">
                <a:solidFill>
                  <a:schemeClr val="tx1"/>
                </a:solidFill>
                <a:latin typeface="Arial" panose="020B0604020202020204" pitchFamily="34" charset="0"/>
                <a:cs typeface="Arial" panose="020B0604020202020204" pitchFamily="34" charset="0"/>
              </a:rPr>
              <a:t>around the </a:t>
            </a:r>
            <a:r>
              <a:rPr lang="en-US" sz="1980" dirty="0">
                <a:solidFill>
                  <a:schemeClr val="tx1"/>
                </a:solidFill>
                <a:latin typeface="Arial" panose="020B0604020202020204" pitchFamily="34" charset="0"/>
                <a:cs typeface="Arial" panose="020B0604020202020204" pitchFamily="34" charset="0"/>
              </a:rPr>
              <a:t>world.</a:t>
            </a:r>
          </a:p>
          <a:p>
            <a:pPr marL="285750" indent="-285750">
              <a:buClr>
                <a:srgbClr val="C00000"/>
              </a:buClr>
              <a:buSzPct val="80000"/>
              <a:buFont typeface="Arial" panose="020B0604020202020204" pitchFamily="34" charset="0"/>
              <a:buChar char="►"/>
            </a:pPr>
            <a:r>
              <a:rPr lang="en-US" sz="1980" dirty="0">
                <a:solidFill>
                  <a:schemeClr val="tx1"/>
                </a:solidFill>
                <a:latin typeface="Arial" panose="020B0604020202020204" pitchFamily="34" charset="0"/>
                <a:cs typeface="Arial" panose="020B0604020202020204" pitchFamily="34" charset="0"/>
                <a:hlinkClick r:id="rId4"/>
              </a:rPr>
              <a:t>http://</a:t>
            </a:r>
            <a:r>
              <a:rPr lang="en-US" sz="1980" dirty="0" smtClean="0">
                <a:solidFill>
                  <a:schemeClr val="tx1"/>
                </a:solidFill>
                <a:latin typeface="Arial" panose="020B0604020202020204" pitchFamily="34" charset="0"/>
                <a:cs typeface="Arial" panose="020B0604020202020204" pitchFamily="34" charset="0"/>
                <a:hlinkClick r:id="rId4"/>
              </a:rPr>
              <a:t>www.clubmed.co.uk/cm/home.do?PAYS=341&amp;LANG=EN</a:t>
            </a:r>
            <a:endParaRPr lang="en-US" sz="1980" dirty="0">
              <a:solidFill>
                <a:schemeClr val="tx1"/>
              </a:solidFill>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35842" name="Picture 2" descr="Image result for clubm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52120" y="1218059"/>
            <a:ext cx="3217320" cy="594687"/>
          </a:xfrm>
          <a:prstGeom prst="rect">
            <a:avLst/>
          </a:prstGeom>
          <a:noFill/>
          <a:extLst>
            <a:ext uri="{909E8E84-426E-40DD-AFC4-6F175D3DCCD1}">
              <a14:hiddenFill xmlns:a14="http://schemas.microsoft.com/office/drawing/2010/main">
                <a:solidFill>
                  <a:srgbClr val="FFFFFF"/>
                </a:solidFill>
              </a14:hiddenFill>
            </a:ext>
          </a:extLst>
        </p:spPr>
      </p:pic>
      <p:pic>
        <p:nvPicPr>
          <p:cNvPr id="35844" name="Picture 4" descr="Image result for clubmed"/>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652120" y="1930967"/>
            <a:ext cx="3195312" cy="1282010"/>
          </a:xfrm>
          <a:prstGeom prst="rect">
            <a:avLst/>
          </a:prstGeom>
          <a:noFill/>
          <a:extLst>
            <a:ext uri="{909E8E84-426E-40DD-AFC4-6F175D3DCCD1}">
              <a14:hiddenFill xmlns:a14="http://schemas.microsoft.com/office/drawing/2010/main">
                <a:solidFill>
                  <a:srgbClr val="FFFFFF"/>
                </a:solidFill>
              </a14:hiddenFill>
            </a:ext>
          </a:extLst>
        </p:spPr>
      </p:pic>
      <p:pic>
        <p:nvPicPr>
          <p:cNvPr id="35846" name="Picture 6" descr="Image result for clubmed"/>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5652120" y="3284984"/>
            <a:ext cx="3187926" cy="1521988"/>
          </a:xfrm>
          <a:prstGeom prst="rect">
            <a:avLst/>
          </a:prstGeom>
          <a:noFill/>
          <a:extLst>
            <a:ext uri="{909E8E84-426E-40DD-AFC4-6F175D3DCCD1}">
              <a14:hiddenFill xmlns:a14="http://schemas.microsoft.com/office/drawing/2010/main">
                <a:solidFill>
                  <a:srgbClr val="FFFFFF"/>
                </a:solidFill>
              </a14:hiddenFill>
            </a:ext>
          </a:extLst>
        </p:spPr>
      </p:pic>
      <p:pic>
        <p:nvPicPr>
          <p:cNvPr id="35848" name="Picture 8" descr="Image result for clubmed destination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2120" y="4898259"/>
            <a:ext cx="3195312" cy="1714451"/>
          </a:xfrm>
          <a:prstGeom prst="rect">
            <a:avLst/>
          </a:prstGeom>
          <a:noFill/>
          <a:extLst>
            <a:ext uri="{909E8E84-426E-40DD-AFC4-6F175D3DCCD1}">
              <a14:hiddenFill xmlns:a14="http://schemas.microsoft.com/office/drawing/2010/main">
                <a:solidFill>
                  <a:srgbClr val="FFFFFF"/>
                </a:solidFill>
              </a14:hiddenFill>
            </a:ext>
          </a:extLst>
        </p:spPr>
      </p:pic>
      <p:sp>
        <p:nvSpPr>
          <p:cNvPr id="11" name="Oval 10"/>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8876961"/>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0484" y="1152128"/>
            <a:ext cx="4947580" cy="5693866"/>
          </a:xfrm>
          <a:prstGeom prst="rect">
            <a:avLst/>
          </a:prstGeom>
        </p:spPr>
        <p:txBody>
          <a:bodyPr wrap="square">
            <a:spAutoFit/>
          </a:bodyPr>
          <a:lstStyle/>
          <a:p>
            <a:pPr>
              <a:buClr>
                <a:srgbClr val="0070C0"/>
              </a:buClr>
              <a:buSzPct val="80000"/>
            </a:pPr>
            <a:r>
              <a:rPr lang="en-US" sz="2600" b="1" dirty="0" smtClean="0">
                <a:solidFill>
                  <a:srgbClr val="C00000"/>
                </a:solidFill>
              </a:rPr>
              <a:t>Types </a:t>
            </a:r>
            <a:r>
              <a:rPr lang="en-US" sz="2600" b="1" dirty="0">
                <a:solidFill>
                  <a:srgbClr val="C00000"/>
                </a:solidFill>
              </a:rPr>
              <a:t>of tour </a:t>
            </a:r>
            <a:r>
              <a:rPr lang="en-US" sz="2600" b="1" dirty="0" smtClean="0">
                <a:solidFill>
                  <a:srgbClr val="C00000"/>
                </a:solidFill>
              </a:rPr>
              <a:t>operators – Domestic tour operators</a:t>
            </a:r>
          </a:p>
          <a:p>
            <a:pPr marL="347663" indent="-347663">
              <a:buClr>
                <a:srgbClr val="0070C0"/>
              </a:buClr>
              <a:buSzPct val="80000"/>
              <a:buFont typeface="Arial" panose="020B0604020202020204" pitchFamily="34" charset="0"/>
              <a:buChar char="►"/>
            </a:pPr>
            <a:r>
              <a:rPr lang="en-US" sz="2600" dirty="0" smtClean="0"/>
              <a:t>A </a:t>
            </a:r>
            <a:r>
              <a:rPr lang="en-US" sz="2600" dirty="0"/>
              <a:t>domestic tour operator specialises in putting together packages for the home market - this means that they appeal to people living in that country. </a:t>
            </a:r>
            <a:endParaRPr lang="en-US" sz="2600" dirty="0" smtClean="0"/>
          </a:p>
          <a:p>
            <a:pPr marL="347663" indent="-347663">
              <a:buClr>
                <a:srgbClr val="0070C0"/>
              </a:buClr>
              <a:buSzPct val="80000"/>
              <a:buFont typeface="Arial" panose="020B0604020202020204" pitchFamily="34" charset="0"/>
              <a:buChar char="►"/>
            </a:pPr>
            <a:r>
              <a:rPr lang="en-US" sz="2600" dirty="0" smtClean="0"/>
              <a:t>Examples </a:t>
            </a:r>
            <a:r>
              <a:rPr lang="en-US" sz="2600" dirty="0"/>
              <a:t>of domestic tour operators include Kerala Travels Interserve in India; Casey Tours in Australia and the London Travel Service in the UK among others.</a:t>
            </a:r>
            <a:endParaRPr lang="en-US" sz="26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142</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37892" name="Picture 4" descr="Image result for Kerala Travels Interserv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1152128"/>
            <a:ext cx="3744416" cy="2804909"/>
          </a:xfrm>
          <a:prstGeom prst="rect">
            <a:avLst/>
          </a:prstGeom>
          <a:noFill/>
          <a:extLst>
            <a:ext uri="{909E8E84-426E-40DD-AFC4-6F175D3DCCD1}">
              <a14:hiddenFill xmlns:a14="http://schemas.microsoft.com/office/drawing/2010/main">
                <a:solidFill>
                  <a:srgbClr val="FFFFFF"/>
                </a:solidFill>
              </a14:hiddenFill>
            </a:ext>
          </a:extLst>
        </p:spPr>
      </p:pic>
      <p:pic>
        <p:nvPicPr>
          <p:cNvPr id="37894" name="Picture 6" descr="Image result for Casey Tou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8144" y="3891551"/>
            <a:ext cx="2574032" cy="2777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787923"/>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6" y="1124744"/>
            <a:ext cx="6524345" cy="5566838"/>
          </a:xfrm>
          <a:prstGeom prst="rect">
            <a:avLst/>
          </a:prstGeom>
        </p:spPr>
        <p:txBody>
          <a:bodyPr wrap="square">
            <a:spAutoFit/>
          </a:bodyPr>
          <a:lstStyle/>
          <a:p>
            <a:pPr>
              <a:buClr>
                <a:srgbClr val="0070C0"/>
              </a:buClr>
              <a:buSzPct val="80000"/>
            </a:pPr>
            <a:r>
              <a:rPr lang="en-US" sz="2100" b="1" dirty="0" smtClean="0">
                <a:solidFill>
                  <a:srgbClr val="C00000"/>
                </a:solidFill>
              </a:rPr>
              <a:t>Types </a:t>
            </a:r>
            <a:r>
              <a:rPr lang="en-US" sz="2100" b="1" dirty="0">
                <a:solidFill>
                  <a:srgbClr val="C00000"/>
                </a:solidFill>
              </a:rPr>
              <a:t>of tour </a:t>
            </a:r>
            <a:r>
              <a:rPr lang="en-US" sz="2100" b="1" dirty="0" smtClean="0">
                <a:solidFill>
                  <a:srgbClr val="C00000"/>
                </a:solidFill>
              </a:rPr>
              <a:t>operators – Specialist tour operators</a:t>
            </a:r>
          </a:p>
          <a:p>
            <a:pPr marL="347663" indent="-347663">
              <a:buClr>
                <a:srgbClr val="0070C0"/>
              </a:buClr>
              <a:buSzPct val="80000"/>
              <a:buFont typeface="Arial" panose="020B0604020202020204" pitchFamily="34" charset="0"/>
              <a:buChar char="►"/>
            </a:pPr>
            <a:r>
              <a:rPr lang="en-US" sz="2100" dirty="0"/>
              <a:t>Specialist operators </a:t>
            </a:r>
            <a:r>
              <a:rPr lang="en-US" sz="2100" dirty="0" err="1"/>
              <a:t>specialise</a:t>
            </a:r>
            <a:r>
              <a:rPr lang="en-US" sz="2100" dirty="0"/>
              <a:t> by destination, by activity, by theme, by transport, or by age group. An example of each of these is as follows</a:t>
            </a:r>
            <a:r>
              <a:rPr lang="en-US" sz="2100" dirty="0" smtClean="0"/>
              <a:t>:</a:t>
            </a:r>
            <a:endParaRPr lang="en-US" sz="2100" dirty="0"/>
          </a:p>
          <a:p>
            <a:pPr marL="628650" indent="-290513">
              <a:buClr>
                <a:srgbClr val="0070C0"/>
              </a:buClr>
              <a:buSzPct val="80000"/>
              <a:buFont typeface="Wingdings" panose="05000000000000000000" pitchFamily="2" charset="2"/>
              <a:buChar char="§"/>
            </a:pPr>
            <a:r>
              <a:rPr lang="en-US" sz="2100" b="1" dirty="0">
                <a:solidFill>
                  <a:srgbClr val="FF0000"/>
                </a:solidFill>
              </a:rPr>
              <a:t>By destination </a:t>
            </a:r>
            <a:r>
              <a:rPr lang="en-US" sz="2100" dirty="0"/>
              <a:t>- example, </a:t>
            </a:r>
            <a:r>
              <a:rPr lang="en-US" sz="2100" dirty="0" err="1"/>
              <a:t>Austravel</a:t>
            </a:r>
            <a:r>
              <a:rPr lang="en-US" sz="2100" dirty="0"/>
              <a:t>, which specialises in holidays to Australasia</a:t>
            </a:r>
            <a:r>
              <a:rPr lang="en-US" sz="2100" dirty="0" smtClean="0"/>
              <a:t>.</a:t>
            </a:r>
          </a:p>
          <a:p>
            <a:pPr marL="628650" indent="-290513">
              <a:buClr>
                <a:srgbClr val="0070C0"/>
              </a:buClr>
              <a:buSzPct val="80000"/>
              <a:buFont typeface="Wingdings" panose="05000000000000000000" pitchFamily="2" charset="2"/>
              <a:buChar char="§"/>
            </a:pPr>
            <a:r>
              <a:rPr lang="en-US" sz="2100" b="1" dirty="0">
                <a:solidFill>
                  <a:srgbClr val="FF0000"/>
                </a:solidFill>
              </a:rPr>
              <a:t>By activity </a:t>
            </a:r>
            <a:r>
              <a:rPr lang="en-US" sz="2100" dirty="0"/>
              <a:t>- example, </a:t>
            </a:r>
            <a:r>
              <a:rPr lang="en-US" sz="2100" dirty="0" err="1"/>
              <a:t>SkiSolutions</a:t>
            </a:r>
            <a:r>
              <a:rPr lang="en-US" sz="2100" dirty="0"/>
              <a:t>, </a:t>
            </a:r>
            <a:r>
              <a:rPr lang="en-US" sz="2100" dirty="0" smtClean="0"/>
              <a:t>which specialises </a:t>
            </a:r>
            <a:r>
              <a:rPr lang="en-US" sz="2100" dirty="0"/>
              <a:t>in skiing holidays.</a:t>
            </a:r>
          </a:p>
          <a:p>
            <a:pPr marL="628650" indent="-290513">
              <a:buClr>
                <a:srgbClr val="0070C0"/>
              </a:buClr>
              <a:buSzPct val="80000"/>
              <a:buFont typeface="Wingdings" panose="05000000000000000000" pitchFamily="2" charset="2"/>
              <a:buChar char="§"/>
            </a:pPr>
            <a:r>
              <a:rPr lang="en-US" sz="2100" b="1" dirty="0">
                <a:solidFill>
                  <a:srgbClr val="FF0000"/>
                </a:solidFill>
              </a:rPr>
              <a:t>By theme </a:t>
            </a:r>
            <a:r>
              <a:rPr lang="en-US" sz="2100" dirty="0"/>
              <a:t>- example, Responsible Travel, which </a:t>
            </a:r>
            <a:r>
              <a:rPr lang="en-US" sz="2100" dirty="0" err="1"/>
              <a:t>specialise</a:t>
            </a:r>
            <a:r>
              <a:rPr lang="en-US" sz="2100" dirty="0"/>
              <a:t> in sustainable tourism packages.</a:t>
            </a:r>
          </a:p>
          <a:p>
            <a:pPr marL="628650" indent="-290513">
              <a:buClr>
                <a:srgbClr val="0070C0"/>
              </a:buClr>
              <a:buSzPct val="80000"/>
              <a:buFont typeface="Wingdings" panose="05000000000000000000" pitchFamily="2" charset="2"/>
              <a:buChar char="§"/>
            </a:pPr>
            <a:r>
              <a:rPr lang="en-US" sz="2100" b="1" dirty="0">
                <a:solidFill>
                  <a:srgbClr val="FF0000"/>
                </a:solidFill>
              </a:rPr>
              <a:t>By transport </a:t>
            </a:r>
            <a:r>
              <a:rPr lang="en-US" sz="2100" dirty="0"/>
              <a:t>- example, Coachtrips.com, which specialises in holidays by coach.</a:t>
            </a:r>
          </a:p>
          <a:p>
            <a:pPr marL="628650" indent="-290513">
              <a:buClr>
                <a:srgbClr val="0070C0"/>
              </a:buClr>
              <a:buSzPct val="80000"/>
              <a:buFont typeface="Wingdings" panose="05000000000000000000" pitchFamily="2" charset="2"/>
              <a:buChar char="§"/>
            </a:pPr>
            <a:r>
              <a:rPr lang="en-US" sz="2100" b="1" dirty="0">
                <a:solidFill>
                  <a:srgbClr val="FF0000"/>
                </a:solidFill>
              </a:rPr>
              <a:t>By age </a:t>
            </a:r>
            <a:r>
              <a:rPr lang="en-US" sz="2100" dirty="0"/>
              <a:t>- example, Evergreen Excursions, which specialises in tours for seniors in South Africa; 2wentys, which </a:t>
            </a:r>
            <a:r>
              <a:rPr lang="en-US" sz="2100" dirty="0" err="1"/>
              <a:t>specialise</a:t>
            </a:r>
            <a:r>
              <a:rPr lang="en-US" sz="2100" dirty="0"/>
              <a:t> in clubbing holidays for young people in their twenties.</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142</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38914" name="Picture 2" descr="Image result for Austrave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04248" y="1124743"/>
            <a:ext cx="2088232" cy="947209"/>
          </a:xfrm>
          <a:prstGeom prst="rect">
            <a:avLst/>
          </a:prstGeom>
          <a:noFill/>
          <a:extLst>
            <a:ext uri="{909E8E84-426E-40DD-AFC4-6F175D3DCCD1}">
              <a14:hiddenFill xmlns:a14="http://schemas.microsoft.com/office/drawing/2010/main">
                <a:solidFill>
                  <a:srgbClr val="FFFFFF"/>
                </a:solidFill>
              </a14:hiddenFill>
            </a:ext>
          </a:extLst>
        </p:spPr>
      </p:pic>
      <p:pic>
        <p:nvPicPr>
          <p:cNvPr id="38916" name="Picture 4" descr="Image result for SkiSolution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4529" b="17110"/>
          <a:stretch/>
        </p:blipFill>
        <p:spPr bwMode="auto">
          <a:xfrm>
            <a:off x="6804248" y="2276872"/>
            <a:ext cx="2135857" cy="1339009"/>
          </a:xfrm>
          <a:prstGeom prst="rect">
            <a:avLst/>
          </a:prstGeom>
          <a:noFill/>
          <a:extLst>
            <a:ext uri="{909E8E84-426E-40DD-AFC4-6F175D3DCCD1}">
              <a14:hiddenFill xmlns:a14="http://schemas.microsoft.com/office/drawing/2010/main">
                <a:solidFill>
                  <a:srgbClr val="FFFFFF"/>
                </a:solidFill>
              </a14:hiddenFill>
            </a:ext>
          </a:extLst>
        </p:spPr>
      </p:pic>
      <p:pic>
        <p:nvPicPr>
          <p:cNvPr id="38918" name="Picture 6" descr="coachtrips banne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04248" y="3809452"/>
            <a:ext cx="2135857" cy="764949"/>
          </a:xfrm>
          <a:prstGeom prst="rect">
            <a:avLst/>
          </a:prstGeom>
          <a:noFill/>
          <a:extLst>
            <a:ext uri="{909E8E84-426E-40DD-AFC4-6F175D3DCCD1}">
              <a14:hiddenFill xmlns:a14="http://schemas.microsoft.com/office/drawing/2010/main">
                <a:solidFill>
                  <a:srgbClr val="FFFFFF"/>
                </a:solidFill>
              </a14:hiddenFill>
            </a:ext>
          </a:extLst>
        </p:spPr>
      </p:pic>
      <p:pic>
        <p:nvPicPr>
          <p:cNvPr id="38920" name="Picture 8" descr="Related im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4248" y="4764896"/>
            <a:ext cx="2135857" cy="1703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702879"/>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6" y="1124744"/>
            <a:ext cx="8724294" cy="5393784"/>
          </a:xfrm>
          <a:prstGeom prst="rect">
            <a:avLst/>
          </a:prstGeom>
        </p:spPr>
        <p:txBody>
          <a:bodyPr wrap="square">
            <a:spAutoFit/>
          </a:bodyPr>
          <a:lstStyle/>
          <a:p>
            <a:pPr>
              <a:buClr>
                <a:srgbClr val="0070C0"/>
              </a:buClr>
              <a:buSzPct val="80000"/>
            </a:pPr>
            <a:r>
              <a:rPr lang="en-US" sz="2650" b="1" dirty="0" smtClean="0">
                <a:solidFill>
                  <a:srgbClr val="C00000"/>
                </a:solidFill>
              </a:rPr>
              <a:t>Operating </a:t>
            </a:r>
            <a:r>
              <a:rPr lang="en-US" sz="2650" b="1" dirty="0">
                <a:solidFill>
                  <a:srgbClr val="C00000"/>
                </a:solidFill>
              </a:rPr>
              <a:t>characteristics of tour operators</a:t>
            </a:r>
          </a:p>
          <a:p>
            <a:pPr marL="400050" indent="-400050">
              <a:buClr>
                <a:srgbClr val="0070C0"/>
              </a:buClr>
              <a:buSzPct val="80000"/>
              <a:buFont typeface="Arial" panose="020B0604020202020204" pitchFamily="34" charset="0"/>
              <a:buChar char="►"/>
            </a:pPr>
            <a:r>
              <a:rPr lang="en-US" sz="2650" dirty="0"/>
              <a:t>While there are a large number of small-scale tour operators within the industry, the package holiday market is dominated by a small number of large internationally-operating tour operators. </a:t>
            </a:r>
            <a:endParaRPr lang="en-US" sz="2650" dirty="0" smtClean="0"/>
          </a:p>
          <a:p>
            <a:pPr marL="400050" indent="-400050">
              <a:buClr>
                <a:srgbClr val="0070C0"/>
              </a:buClr>
              <a:buSzPct val="80000"/>
              <a:buFont typeface="Arial" panose="020B0604020202020204" pitchFamily="34" charset="0"/>
              <a:buChar char="►"/>
            </a:pPr>
            <a:r>
              <a:rPr lang="en-US" sz="2650" dirty="0" smtClean="0"/>
              <a:t>Tour </a:t>
            </a:r>
            <a:r>
              <a:rPr lang="en-US" sz="2650" dirty="0"/>
              <a:t>operators all work within the private sector - this means that they are profit-seeking and need to make money to survive. The main trends in the industry are economies of scale, horizontal and vertical integration.</a:t>
            </a:r>
          </a:p>
          <a:p>
            <a:pPr marL="400050" indent="-400050">
              <a:buClr>
                <a:srgbClr val="0070C0"/>
              </a:buClr>
              <a:buSzPct val="80000"/>
              <a:buFont typeface="Arial" panose="020B0604020202020204" pitchFamily="34" charset="0"/>
              <a:buChar char="►"/>
            </a:pPr>
            <a:r>
              <a:rPr lang="en-US" sz="2650" dirty="0"/>
              <a:t>Through these strategies, tour operators can achieve considerable buying power and control over their suppliers - the principals, as well as the distribution of their products.</a:t>
            </a:r>
            <a:endParaRPr lang="en-US" sz="265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143</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52316992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Relationship between assessment objectives and </a:t>
            </a:r>
            <a:r>
              <a:rPr lang="en-US" sz="2300" dirty="0" smtClean="0"/>
              <a:t>components</a:t>
            </a:r>
            <a:endParaRPr lang="en-US" sz="2300" dirty="0"/>
          </a:p>
        </p:txBody>
      </p:sp>
      <p:graphicFrame>
        <p:nvGraphicFramePr>
          <p:cNvPr id="2" name="Table 1"/>
          <p:cNvGraphicFramePr>
            <a:graphicFrameLocks noGrp="1"/>
          </p:cNvGraphicFramePr>
          <p:nvPr>
            <p:extLst>
              <p:ext uri="{D42A27DB-BD31-4B8C-83A1-F6EECF244321}">
                <p14:modId xmlns:p14="http://schemas.microsoft.com/office/powerpoint/2010/main" val="2891929271"/>
              </p:ext>
            </p:extLst>
          </p:nvPr>
        </p:nvGraphicFramePr>
        <p:xfrm>
          <a:off x="297048" y="1959064"/>
          <a:ext cx="8451415" cy="4206240"/>
        </p:xfrm>
        <a:graphic>
          <a:graphicData uri="http://schemas.openxmlformats.org/drawingml/2006/table">
            <a:tbl>
              <a:tblPr firstRow="1" bandRow="1">
                <a:tableStyleId>{5C22544A-7EE6-4342-B048-85BDC9FD1C3A}</a:tableStyleId>
              </a:tblPr>
              <a:tblGrid>
                <a:gridCol w="1826680"/>
                <a:gridCol w="1553886"/>
                <a:gridCol w="1690283"/>
                <a:gridCol w="1690283"/>
                <a:gridCol w="1690283"/>
              </a:tblGrid>
              <a:tr h="370840">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Assessment</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objective</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1</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Core Paper</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2</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Alternative to</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3</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Approx. %</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total</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AO1 Knowledge with</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understanding</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AO2 Investigation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analysis of</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evidence</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AO3 Interpretation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evaluation</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143</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grpSp>
        <p:nvGrpSpPr>
          <p:cNvPr id="5" name="Group 4"/>
          <p:cNvGrpSpPr/>
          <p:nvPr/>
        </p:nvGrpSpPr>
        <p:grpSpPr>
          <a:xfrm>
            <a:off x="179512" y="1161514"/>
            <a:ext cx="8712968" cy="5507846"/>
            <a:chOff x="251520" y="5184576"/>
            <a:chExt cx="8712968" cy="5507846"/>
          </a:xfrm>
        </p:grpSpPr>
        <p:sp>
          <p:nvSpPr>
            <p:cNvPr id="6" name="Rounded Rectangle 5"/>
            <p:cNvSpPr/>
            <p:nvPr/>
          </p:nvSpPr>
          <p:spPr>
            <a:xfrm>
              <a:off x="280991" y="5184576"/>
              <a:ext cx="8683497" cy="5507846"/>
            </a:xfrm>
            <a:prstGeom prst="roundRect">
              <a:avLst>
                <a:gd name="adj" fmla="val 4717"/>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lIns="365760" rIns="91440" rtlCol="0" anchor="ctr"/>
            <a:lstStyle/>
            <a:p>
              <a:r>
                <a:rPr lang="en-US" sz="2250" b="1" dirty="0">
                  <a:solidFill>
                    <a:schemeClr val="tx1"/>
                  </a:solidFill>
                  <a:latin typeface="Arial" panose="020B0604020202020204" pitchFamily="34" charset="0"/>
                  <a:cs typeface="Arial" panose="020B0604020202020204" pitchFamily="34" charset="0"/>
                </a:rPr>
                <a:t>Horizontal integration </a:t>
              </a:r>
              <a:r>
                <a:rPr lang="en-US" sz="2250" dirty="0">
                  <a:solidFill>
                    <a:schemeClr val="tx1"/>
                  </a:solidFill>
                  <a:latin typeface="Arial" panose="020B0604020202020204" pitchFamily="34" charset="0"/>
                  <a:cs typeface="Arial" panose="020B0604020202020204" pitchFamily="34" charset="0"/>
                </a:rPr>
                <a:t>refers to a situation when companies join together with the aim to remove </a:t>
              </a:r>
              <a:r>
                <a:rPr lang="en-US" sz="2250" dirty="0" smtClean="0">
                  <a:solidFill>
                    <a:schemeClr val="tx1"/>
                  </a:solidFill>
                  <a:latin typeface="Arial" panose="020B0604020202020204" pitchFamily="34" charset="0"/>
                  <a:cs typeface="Arial" panose="020B0604020202020204" pitchFamily="34" charset="0"/>
                </a:rPr>
                <a:t>competition</a:t>
              </a:r>
              <a:r>
                <a:rPr lang="en-US" sz="2250" dirty="0">
                  <a:solidFill>
                    <a:schemeClr val="tx1"/>
                  </a:solidFill>
                  <a:latin typeface="Arial" panose="020B0604020202020204" pitchFamily="34" charset="0"/>
                  <a:cs typeface="Arial" panose="020B0604020202020204" pitchFamily="34" charset="0"/>
                </a:rPr>
                <a:t>, to increase economies of scale, and to increase their purchasing power. Horizontal integration </a:t>
              </a:r>
              <a:r>
                <a:rPr lang="en-US" sz="2250" dirty="0" smtClean="0">
                  <a:solidFill>
                    <a:schemeClr val="tx1"/>
                  </a:solidFill>
                  <a:latin typeface="Arial" panose="020B0604020202020204" pitchFamily="34" charset="0"/>
                  <a:cs typeface="Arial" panose="020B0604020202020204" pitchFamily="34" charset="0"/>
                </a:rPr>
                <a:t>occurs </a:t>
              </a:r>
              <a:r>
                <a:rPr lang="en-US" sz="2250" dirty="0">
                  <a:solidFill>
                    <a:schemeClr val="tx1"/>
                  </a:solidFill>
                  <a:latin typeface="Arial" panose="020B0604020202020204" pitchFamily="34" charset="0"/>
                  <a:cs typeface="Arial" panose="020B0604020202020204" pitchFamily="34" charset="0"/>
                </a:rPr>
                <a:t>with </a:t>
              </a:r>
              <a:r>
                <a:rPr lang="en-US" sz="2250" b="1" dirty="0">
                  <a:solidFill>
                    <a:schemeClr val="tx1"/>
                  </a:solidFill>
                  <a:latin typeface="Arial" panose="020B0604020202020204" pitchFamily="34" charset="0"/>
                  <a:cs typeface="Arial" panose="020B0604020202020204" pitchFamily="34" charset="0"/>
                </a:rPr>
                <a:t>mergers at the same level </a:t>
              </a:r>
              <a:r>
                <a:rPr lang="en-US" sz="2250" dirty="0">
                  <a:solidFill>
                    <a:schemeClr val="tx1"/>
                  </a:solidFill>
                  <a:latin typeface="Arial" panose="020B0604020202020204" pitchFamily="34" charset="0"/>
                  <a:cs typeface="Arial" panose="020B0604020202020204" pitchFamily="34" charset="0"/>
                </a:rPr>
                <a:t>in the tourism distribution or supply chain, i.e. mergers between different tour operating companies.</a:t>
              </a:r>
            </a:p>
            <a:p>
              <a:r>
                <a:rPr lang="en-US" sz="2250" b="1" dirty="0">
                  <a:solidFill>
                    <a:schemeClr val="tx1"/>
                  </a:solidFill>
                  <a:latin typeface="Arial" panose="020B0604020202020204" pitchFamily="34" charset="0"/>
                  <a:cs typeface="Arial" panose="020B0604020202020204" pitchFamily="34" charset="0"/>
                </a:rPr>
                <a:t>Vertical integration </a:t>
              </a:r>
              <a:r>
                <a:rPr lang="en-US" sz="2250" dirty="0">
                  <a:solidFill>
                    <a:schemeClr val="tx1"/>
                  </a:solidFill>
                  <a:latin typeface="Arial" panose="020B0604020202020204" pitchFamily="34" charset="0"/>
                  <a:cs typeface="Arial" panose="020B0604020202020204" pitchFamily="34" charset="0"/>
                </a:rPr>
                <a:t>occurs with the take-over of businesses at </a:t>
              </a:r>
              <a:r>
                <a:rPr lang="en-US" sz="2250" b="1" dirty="0">
                  <a:solidFill>
                    <a:schemeClr val="tx1"/>
                  </a:solidFill>
                  <a:latin typeface="Arial" panose="020B0604020202020204" pitchFamily="34" charset="0"/>
                  <a:cs typeface="Arial" panose="020B0604020202020204" pitchFamily="34" charset="0"/>
                </a:rPr>
                <a:t>different levels </a:t>
              </a:r>
              <a:r>
                <a:rPr lang="en-US" sz="2250" dirty="0">
                  <a:solidFill>
                    <a:schemeClr val="tx1"/>
                  </a:solidFill>
                  <a:latin typeface="Arial" panose="020B0604020202020204" pitchFamily="34" charset="0"/>
                  <a:cs typeface="Arial" panose="020B0604020202020204" pitchFamily="34" charset="0"/>
                </a:rPr>
                <a:t>of the distribution chain. </a:t>
              </a:r>
              <a:r>
                <a:rPr lang="en-US" sz="2250" dirty="0" smtClean="0">
                  <a:solidFill>
                    <a:schemeClr val="tx1"/>
                  </a:solidFill>
                  <a:latin typeface="Arial" panose="020B0604020202020204" pitchFamily="34" charset="0"/>
                  <a:cs typeface="Arial" panose="020B0604020202020204" pitchFamily="34" charset="0"/>
                </a:rPr>
                <a:t>For a </a:t>
              </a:r>
              <a:r>
                <a:rPr lang="en-US" sz="2250" dirty="0">
                  <a:solidFill>
                    <a:schemeClr val="tx1"/>
                  </a:solidFill>
                  <a:latin typeface="Arial" panose="020B0604020202020204" pitchFamily="34" charset="0"/>
                  <a:cs typeface="Arial" panose="020B0604020202020204" pitchFamily="34" charset="0"/>
                </a:rPr>
                <a:t>tour operator this means investment into either suppliers </a:t>
              </a:r>
              <a:r>
                <a:rPr lang="en-US" sz="2250" b="1" dirty="0">
                  <a:solidFill>
                    <a:schemeClr val="tx1"/>
                  </a:solidFill>
                  <a:latin typeface="Arial" panose="020B0604020202020204" pitchFamily="34" charset="0"/>
                  <a:cs typeface="Arial" panose="020B0604020202020204" pitchFamily="34" charset="0"/>
                </a:rPr>
                <a:t>through backward integration</a:t>
              </a:r>
              <a:r>
                <a:rPr lang="en-US" sz="2250" dirty="0">
                  <a:solidFill>
                    <a:schemeClr val="tx1"/>
                  </a:solidFill>
                  <a:latin typeface="Arial" panose="020B0604020202020204" pitchFamily="34" charset="0"/>
                  <a:cs typeface="Arial" panose="020B0604020202020204" pitchFamily="34" charset="0"/>
                </a:rPr>
                <a:t> (</a:t>
              </a:r>
              <a:r>
                <a:rPr lang="en-US" sz="2250" dirty="0" smtClean="0">
                  <a:solidFill>
                    <a:schemeClr val="tx1"/>
                  </a:solidFill>
                  <a:latin typeface="Arial" panose="020B0604020202020204" pitchFamily="34" charset="0"/>
                  <a:cs typeface="Arial" panose="020B0604020202020204" pitchFamily="34" charset="0"/>
                </a:rPr>
                <a:t>example, accommodation</a:t>
              </a:r>
              <a:r>
                <a:rPr lang="en-US" sz="2250" dirty="0">
                  <a:solidFill>
                    <a:schemeClr val="tx1"/>
                  </a:solidFill>
                  <a:latin typeface="Arial" panose="020B0604020202020204" pitchFamily="34" charset="0"/>
                  <a:cs typeface="Arial" panose="020B0604020202020204" pitchFamily="34" charset="0"/>
                </a:rPr>
                <a:t>, transport) and/or forward integration (example, travel agents). The main advantages are </a:t>
              </a:r>
              <a:r>
                <a:rPr lang="en-US" sz="2250" dirty="0" smtClean="0">
                  <a:solidFill>
                    <a:schemeClr val="tx1"/>
                  </a:solidFill>
                  <a:latin typeface="Arial" panose="020B0604020202020204" pitchFamily="34" charset="0"/>
                  <a:cs typeface="Arial" panose="020B0604020202020204" pitchFamily="34" charset="0"/>
                </a:rPr>
                <a:t>control </a:t>
              </a:r>
              <a:r>
                <a:rPr lang="en-US" sz="2250" dirty="0">
                  <a:solidFill>
                    <a:schemeClr val="tx1"/>
                  </a:solidFill>
                  <a:latin typeface="Arial" panose="020B0604020202020204" pitchFamily="34" charset="0"/>
                  <a:cs typeface="Arial" panose="020B0604020202020204" pitchFamily="34" charset="0"/>
                </a:rPr>
                <a:t>over supplies in terms of quality, availability, access and price, and the ability to reach consumers.</a:t>
              </a:r>
            </a:p>
            <a:p>
              <a:r>
                <a:rPr lang="en-US" sz="2250" dirty="0" smtClean="0">
                  <a:solidFill>
                    <a:schemeClr val="tx1"/>
                  </a:solidFill>
                  <a:latin typeface="Arial" panose="020B0604020202020204" pitchFamily="34" charset="0"/>
                  <a:cs typeface="Arial" panose="020B0604020202020204" pitchFamily="34" charset="0"/>
                </a:rPr>
                <a:t>Vertical </a:t>
              </a:r>
              <a:r>
                <a:rPr lang="en-US" sz="2250" dirty="0">
                  <a:solidFill>
                    <a:schemeClr val="tx1"/>
                  </a:solidFill>
                  <a:latin typeface="Arial" panose="020B0604020202020204" pitchFamily="34" charset="0"/>
                  <a:cs typeface="Arial" panose="020B0604020202020204" pitchFamily="34" charset="0"/>
                </a:rPr>
                <a:t>integration is a significant feature among leading tour operators today and has drastically increased an recent years.</a:t>
              </a:r>
            </a:p>
          </p:txBody>
        </p:sp>
        <p:sp>
          <p:nvSpPr>
            <p:cNvPr id="7" name="Rounded Rectangle 6"/>
            <p:cNvSpPr/>
            <p:nvPr/>
          </p:nvSpPr>
          <p:spPr>
            <a:xfrm>
              <a:off x="251520" y="5184576"/>
              <a:ext cx="360040" cy="5507846"/>
            </a:xfrm>
            <a:prstGeom prst="roundRect">
              <a:avLst>
                <a:gd name="adj" fmla="val 4717"/>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2400" b="1" dirty="0" smtClean="0">
                  <a:solidFill>
                    <a:schemeClr val="bg1"/>
                  </a:solidFill>
                  <a:latin typeface="Arial" panose="020B0604020202020204" pitchFamily="34" charset="0"/>
                  <a:cs typeface="Arial" panose="020B0604020202020204" pitchFamily="34" charset="0"/>
                </a:rPr>
                <a:t>KEY NOTE FOR STUDENTS</a:t>
              </a:r>
              <a:endParaRPr lang="en-US" sz="2400" dirty="0" smtClean="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77490560"/>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6" y="1124744"/>
            <a:ext cx="8724294" cy="5801588"/>
          </a:xfrm>
          <a:prstGeom prst="rect">
            <a:avLst/>
          </a:prstGeom>
        </p:spPr>
        <p:txBody>
          <a:bodyPr wrap="square">
            <a:spAutoFit/>
          </a:bodyPr>
          <a:lstStyle/>
          <a:p>
            <a:pPr>
              <a:buClr>
                <a:srgbClr val="0070C0"/>
              </a:buClr>
              <a:buSzPct val="80000"/>
            </a:pPr>
            <a:r>
              <a:rPr lang="en-US" sz="2600" b="1" dirty="0" smtClean="0">
                <a:solidFill>
                  <a:srgbClr val="C00000"/>
                </a:solidFill>
              </a:rPr>
              <a:t>Operating </a:t>
            </a:r>
            <a:r>
              <a:rPr lang="en-US" sz="2600" b="1" dirty="0">
                <a:solidFill>
                  <a:srgbClr val="C00000"/>
                </a:solidFill>
              </a:rPr>
              <a:t>characteristics of tour operators</a:t>
            </a:r>
          </a:p>
          <a:p>
            <a:pPr marL="400050" indent="-400050">
              <a:buClr>
                <a:srgbClr val="0070C0"/>
              </a:buClr>
              <a:buSzPct val="80000"/>
              <a:buFont typeface="Arial" panose="020B0604020202020204" pitchFamily="34" charset="0"/>
              <a:buChar char="►"/>
            </a:pPr>
            <a:r>
              <a:rPr lang="en-US" sz="2600" dirty="0"/>
              <a:t>Integration practices have also led to increased specialisation and the development of niche operators and niche products. Small and medium size operators have to compete with larger, integrated companies. </a:t>
            </a:r>
            <a:endParaRPr lang="en-US" sz="2600" dirty="0" smtClean="0"/>
          </a:p>
          <a:p>
            <a:pPr marL="400050" indent="-400050">
              <a:buClr>
                <a:srgbClr val="0070C0"/>
              </a:buClr>
              <a:buSzPct val="80000"/>
              <a:buFont typeface="Arial" panose="020B0604020202020204" pitchFamily="34" charset="0"/>
              <a:buChar char="►"/>
            </a:pPr>
            <a:r>
              <a:rPr lang="en-US" sz="2600" dirty="0" smtClean="0"/>
              <a:t>As </a:t>
            </a:r>
            <a:r>
              <a:rPr lang="en-US" sz="2600" dirty="0"/>
              <a:t>vertically integrated operators capture a large proportion of mainstream package holidays, independent operators increasingly focus on specialisation. </a:t>
            </a:r>
            <a:endParaRPr lang="en-US" sz="2600" dirty="0" smtClean="0"/>
          </a:p>
          <a:p>
            <a:pPr marL="400050" indent="-400050">
              <a:buClr>
                <a:srgbClr val="0070C0"/>
              </a:buClr>
              <a:buSzPct val="80000"/>
              <a:buFont typeface="Arial" panose="020B0604020202020204" pitchFamily="34" charset="0"/>
              <a:buChar char="►"/>
            </a:pPr>
            <a:r>
              <a:rPr lang="en-US" sz="2600" dirty="0" smtClean="0"/>
              <a:t>Independent </a:t>
            </a:r>
            <a:r>
              <a:rPr lang="en-US" sz="2600" dirty="0"/>
              <a:t>tour operators compete by providing high quality, specialist and tailor-made services.</a:t>
            </a:r>
          </a:p>
          <a:p>
            <a:pPr marL="400050" indent="-400050">
              <a:buClr>
                <a:srgbClr val="0070C0"/>
              </a:buClr>
              <a:buSzPct val="80000"/>
              <a:buFont typeface="Arial" panose="020B0604020202020204" pitchFamily="34" charset="0"/>
              <a:buChar char="►"/>
            </a:pPr>
            <a:r>
              <a:rPr lang="en-US" sz="2600" dirty="0"/>
              <a:t>The following table illustrates the operating characteristics of mainstream and independent tour operators.</a:t>
            </a:r>
            <a:endParaRPr lang="en-US" sz="26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143</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2254469669"/>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144</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2" name="Rounded Rectangle 1"/>
          <p:cNvSpPr/>
          <p:nvPr/>
        </p:nvSpPr>
        <p:spPr>
          <a:xfrm>
            <a:off x="179512" y="1124744"/>
            <a:ext cx="8727370" cy="5544616"/>
          </a:xfrm>
          <a:prstGeom prst="roundRect">
            <a:avLst>
              <a:gd name="adj" fmla="val 5329"/>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002060"/>
                </a:solidFill>
                <a:latin typeface="Arial" panose="020B0604020202020204" pitchFamily="34" charset="0"/>
                <a:cs typeface="Arial" panose="020B0604020202020204" pitchFamily="34" charset="0"/>
              </a:rPr>
              <a:t>Mainstream </a:t>
            </a:r>
            <a:r>
              <a:rPr lang="en-US" b="1" dirty="0">
                <a:solidFill>
                  <a:srgbClr val="002060"/>
                </a:solidFill>
                <a:latin typeface="Arial" panose="020B0604020202020204" pitchFamily="34" charset="0"/>
                <a:cs typeface="Arial" panose="020B0604020202020204" pitchFamily="34" charset="0"/>
              </a:rPr>
              <a:t>tour operators</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Carry </a:t>
            </a:r>
            <a:r>
              <a:rPr lang="en-US" dirty="0">
                <a:solidFill>
                  <a:schemeClr val="tx1"/>
                </a:solidFill>
                <a:latin typeface="Arial" panose="020B0604020202020204" pitchFamily="34" charset="0"/>
                <a:cs typeface="Arial" panose="020B0604020202020204" pitchFamily="34" charset="0"/>
              </a:rPr>
              <a:t>high volumes of tourists.</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More </a:t>
            </a:r>
            <a:r>
              <a:rPr lang="en-US" dirty="0">
                <a:solidFill>
                  <a:schemeClr val="tx1"/>
                </a:solidFill>
                <a:latin typeface="Arial" panose="020B0604020202020204" pitchFamily="34" charset="0"/>
                <a:cs typeface="Arial" panose="020B0604020202020204" pitchFamily="34" charset="0"/>
              </a:rPr>
              <a:t>destinations in developing countries are available to more customers.</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Generally </a:t>
            </a:r>
            <a:r>
              <a:rPr lang="en-US" dirty="0">
                <a:solidFill>
                  <a:schemeClr val="tx1"/>
                </a:solidFill>
                <a:latin typeface="Arial" panose="020B0604020202020204" pitchFamily="34" charset="0"/>
                <a:cs typeface="Arial" panose="020B0604020202020204" pitchFamily="34" charset="0"/>
              </a:rPr>
              <a:t>operate on low margins and high volumes.</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Continue </a:t>
            </a:r>
            <a:r>
              <a:rPr lang="en-US" dirty="0">
                <a:solidFill>
                  <a:schemeClr val="tx1"/>
                </a:solidFill>
                <a:latin typeface="Arial" panose="020B0604020202020204" pitchFamily="34" charset="0"/>
                <a:cs typeface="Arial" panose="020B0604020202020204" pitchFamily="34" charset="0"/>
              </a:rPr>
              <a:t>to sell mainly on price.</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Serve </a:t>
            </a:r>
            <a:r>
              <a:rPr lang="en-US" dirty="0">
                <a:solidFill>
                  <a:schemeClr val="tx1"/>
                </a:solidFill>
                <a:latin typeface="Arial" panose="020B0604020202020204" pitchFamily="34" charset="0"/>
                <a:cs typeface="Arial" panose="020B0604020202020204" pitchFamily="34" charset="0"/>
              </a:rPr>
              <a:t>customers that are highly price-sensitive and low spending. In recent years, all-inclusive developments and thus the manageability and predictability of holiday expenditure, have become increasingly attractive to this segment.</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Tend </a:t>
            </a:r>
            <a:r>
              <a:rPr lang="en-US" dirty="0">
                <a:solidFill>
                  <a:schemeClr val="tx1"/>
                </a:solidFill>
                <a:latin typeface="Arial" panose="020B0604020202020204" pitchFamily="34" charset="0"/>
                <a:cs typeface="Arial" panose="020B0604020202020204" pitchFamily="34" charset="0"/>
              </a:rPr>
              <a:t>to channel their clients and market their destinations through travel agents that they own. High Street travel agents remain the first choice for consumers seeking package holidays.</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Focus </a:t>
            </a:r>
            <a:r>
              <a:rPr lang="en-US" dirty="0">
                <a:solidFill>
                  <a:schemeClr val="tx1"/>
                </a:solidFill>
                <a:latin typeface="Arial" panose="020B0604020202020204" pitchFamily="34" charset="0"/>
                <a:cs typeface="Arial" panose="020B0604020202020204" pitchFamily="34" charset="0"/>
              </a:rPr>
              <a:t>on a relatively standardised and basic product (sun, sand and sea), with little interest in destination specific products and attributes.</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Carry </a:t>
            </a:r>
            <a:r>
              <a:rPr lang="en-US" dirty="0">
                <a:solidFill>
                  <a:schemeClr val="tx1"/>
                </a:solidFill>
                <a:latin typeface="Arial" panose="020B0604020202020204" pitchFamily="34" charset="0"/>
                <a:cs typeface="Arial" panose="020B0604020202020204" pitchFamily="34" charset="0"/>
              </a:rPr>
              <a:t>large volumes and have thus considerable power in tourism destinations dependent on them for visitors.</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Are </a:t>
            </a:r>
            <a:r>
              <a:rPr lang="en-US" dirty="0">
                <a:solidFill>
                  <a:schemeClr val="tx1"/>
                </a:solidFill>
                <a:latin typeface="Arial" panose="020B0604020202020204" pitchFamily="34" charset="0"/>
                <a:cs typeface="Arial" panose="020B0604020202020204" pitchFamily="34" charset="0"/>
              </a:rPr>
              <a:t>now introducing less standardised and more tailor-made holiday options, reflecting changing consumer demands and offering more opportunities for local suppliers.</a:t>
            </a:r>
          </a:p>
          <a:p>
            <a:pPr marL="285750" indent="-285750">
              <a:buClr>
                <a:srgbClr val="C00000"/>
              </a:buClr>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Are </a:t>
            </a:r>
            <a:r>
              <a:rPr lang="en-US" dirty="0">
                <a:solidFill>
                  <a:schemeClr val="tx1"/>
                </a:solidFill>
                <a:latin typeface="Arial" panose="020B0604020202020204" pitchFamily="34" charset="0"/>
                <a:cs typeface="Arial" panose="020B0604020202020204" pitchFamily="34" charset="0"/>
              </a:rPr>
              <a:t>frequently preferred trading partners for local suppliers because of the volumes that they provide.</a:t>
            </a:r>
          </a:p>
        </p:txBody>
      </p:sp>
    </p:spTree>
    <p:extLst>
      <p:ext uri="{BB962C8B-B14F-4D97-AF65-F5344CB8AC3E}">
        <p14:creationId xmlns:p14="http://schemas.microsoft.com/office/powerpoint/2010/main" val="999669679"/>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144</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2" name="Rounded Rectangle 1"/>
          <p:cNvSpPr/>
          <p:nvPr/>
        </p:nvSpPr>
        <p:spPr>
          <a:xfrm>
            <a:off x="179512" y="1124744"/>
            <a:ext cx="8727370" cy="5544616"/>
          </a:xfrm>
          <a:prstGeom prst="roundRect">
            <a:avLst>
              <a:gd name="adj" fmla="val 5329"/>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700" b="1" dirty="0" smtClean="0">
                <a:solidFill>
                  <a:srgbClr val="002060"/>
                </a:solidFill>
                <a:latin typeface="Arial" panose="020B0604020202020204" pitchFamily="34" charset="0"/>
                <a:cs typeface="Arial" panose="020B0604020202020204" pitchFamily="34" charset="0"/>
              </a:rPr>
              <a:t>Independent tour </a:t>
            </a:r>
            <a:r>
              <a:rPr lang="en-US" sz="1700" b="1" dirty="0">
                <a:solidFill>
                  <a:srgbClr val="002060"/>
                </a:solidFill>
                <a:latin typeface="Arial" panose="020B0604020202020204" pitchFamily="34" charset="0"/>
                <a:cs typeface="Arial" panose="020B0604020202020204" pitchFamily="34" charset="0"/>
              </a:rPr>
              <a:t>operators</a:t>
            </a:r>
          </a:p>
          <a:p>
            <a:pPr marL="285750" indent="-285750">
              <a:buClr>
                <a:srgbClr val="C00000"/>
              </a:buClr>
              <a:buFont typeface="Wingdings" panose="05000000000000000000" pitchFamily="2" charset="2"/>
              <a:buChar char="§"/>
            </a:pPr>
            <a:r>
              <a:rPr lang="en-US" sz="1700" dirty="0">
                <a:solidFill>
                  <a:schemeClr val="tx1"/>
                </a:solidFill>
                <a:latin typeface="Arial" panose="020B0604020202020204" pitchFamily="34" charset="0"/>
                <a:cs typeface="Arial" panose="020B0604020202020204" pitchFamily="34" charset="0"/>
              </a:rPr>
              <a:t>Carry relatively small volumes.</a:t>
            </a:r>
          </a:p>
          <a:p>
            <a:pPr marL="285750" indent="-285750">
              <a:buClr>
                <a:srgbClr val="C00000"/>
              </a:buClr>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Often </a:t>
            </a:r>
            <a:r>
              <a:rPr lang="en-US" sz="1700" dirty="0">
                <a:solidFill>
                  <a:schemeClr val="tx1"/>
                </a:solidFill>
                <a:latin typeface="Arial" panose="020B0604020202020204" pitchFamily="34" charset="0"/>
                <a:cs typeface="Arial" panose="020B0604020202020204" pitchFamily="34" charset="0"/>
              </a:rPr>
              <a:t>serve ‘off-the-beaten-track’ destinations to a fast growing consumer segment that desires tailor-made and high quality tourism products.</a:t>
            </a:r>
          </a:p>
          <a:p>
            <a:pPr marL="285750" indent="-285750">
              <a:buClr>
                <a:srgbClr val="C00000"/>
              </a:buClr>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Are </a:t>
            </a:r>
            <a:r>
              <a:rPr lang="en-US" sz="1700" dirty="0">
                <a:solidFill>
                  <a:schemeClr val="tx1"/>
                </a:solidFill>
                <a:latin typeface="Arial" panose="020B0604020202020204" pitchFamily="34" charset="0"/>
                <a:cs typeface="Arial" panose="020B0604020202020204" pitchFamily="34" charset="0"/>
              </a:rPr>
              <a:t>increasing their specialisation and have adopted niche products in order to distinguish themselves from inexpensive mainstream operators.</a:t>
            </a:r>
          </a:p>
          <a:p>
            <a:pPr marL="285750" indent="-285750">
              <a:buClr>
                <a:srgbClr val="C00000"/>
              </a:buClr>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Serve </a:t>
            </a:r>
            <a:r>
              <a:rPr lang="en-US" sz="1700" dirty="0">
                <a:solidFill>
                  <a:schemeClr val="tx1"/>
                </a:solidFill>
                <a:latin typeface="Arial" panose="020B0604020202020204" pitchFamily="34" charset="0"/>
                <a:cs typeface="Arial" panose="020B0604020202020204" pitchFamily="34" charset="0"/>
              </a:rPr>
              <a:t>consumers that are less price-sensitive, and higher spending customers.</a:t>
            </a:r>
          </a:p>
          <a:p>
            <a:pPr marL="285750" indent="-285750">
              <a:buClr>
                <a:srgbClr val="C00000"/>
              </a:buClr>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Interest </a:t>
            </a:r>
            <a:r>
              <a:rPr lang="en-US" sz="1700" dirty="0">
                <a:solidFill>
                  <a:schemeClr val="tx1"/>
                </a:solidFill>
                <a:latin typeface="Arial" panose="020B0604020202020204" pitchFamily="34" charset="0"/>
                <a:cs typeface="Arial" panose="020B0604020202020204" pitchFamily="34" charset="0"/>
              </a:rPr>
              <a:t>in ethical products is growing and customers interested in ethical tourism are often the better- off, sophisticated travellers, using independent and niche tour operators rather than mainstream.</a:t>
            </a:r>
          </a:p>
          <a:p>
            <a:pPr marL="285750" indent="-285750">
              <a:buClr>
                <a:srgbClr val="C00000"/>
              </a:buClr>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Generally </a:t>
            </a:r>
            <a:r>
              <a:rPr lang="en-US" sz="1700" dirty="0">
                <a:solidFill>
                  <a:schemeClr val="tx1"/>
                </a:solidFill>
                <a:latin typeface="Arial" panose="020B0604020202020204" pitchFamily="34" charset="0"/>
                <a:cs typeface="Arial" panose="020B0604020202020204" pitchFamily="34" charset="0"/>
              </a:rPr>
              <a:t>do not use integrated High Street travel agents, but independent agents and direct-sell. Technological advances, in particular the Internet, have largely advantageous impacts on niche operators.</a:t>
            </a:r>
          </a:p>
          <a:p>
            <a:pPr marL="285750" indent="-285750">
              <a:buClr>
                <a:srgbClr val="C00000"/>
              </a:buClr>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Are </a:t>
            </a:r>
            <a:r>
              <a:rPr lang="en-US" sz="1700" dirty="0">
                <a:solidFill>
                  <a:schemeClr val="tx1"/>
                </a:solidFill>
                <a:latin typeface="Arial" panose="020B0604020202020204" pitchFamily="34" charset="0"/>
                <a:cs typeface="Arial" panose="020B0604020202020204" pitchFamily="34" charset="0"/>
              </a:rPr>
              <a:t>highly dependent on local supplies, to the point that this is often their unique selling point. They provide a more complex and less standardised product, one that goes beyond simply providing accommodation and transport, by focusing on destination characteristics.</a:t>
            </a:r>
          </a:p>
          <a:p>
            <a:pPr marL="285750" indent="-285750">
              <a:buClr>
                <a:srgbClr val="C00000"/>
              </a:buClr>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Tend </a:t>
            </a:r>
            <a:r>
              <a:rPr lang="en-US" sz="1700" dirty="0">
                <a:solidFill>
                  <a:schemeClr val="tx1"/>
                </a:solidFill>
                <a:latin typeface="Arial" panose="020B0604020202020204" pitchFamily="34" charset="0"/>
                <a:cs typeface="Arial" panose="020B0604020202020204" pitchFamily="34" charset="0"/>
              </a:rPr>
              <a:t>to have long term relationships with their suppliers in the destinations and to adopt a partnership approach.</a:t>
            </a:r>
          </a:p>
          <a:p>
            <a:pPr marL="285750" indent="-285750">
              <a:buClr>
                <a:srgbClr val="C00000"/>
              </a:buClr>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Generally </a:t>
            </a:r>
            <a:r>
              <a:rPr lang="en-US" sz="1700" dirty="0">
                <a:solidFill>
                  <a:schemeClr val="tx1"/>
                </a:solidFill>
                <a:latin typeface="Arial" panose="020B0604020202020204" pitchFamily="34" charset="0"/>
                <a:cs typeface="Arial" panose="020B0604020202020204" pitchFamily="34" charset="0"/>
              </a:rPr>
              <a:t>pay higher prices to local suppliers due to the low volumes they purchase.</a:t>
            </a:r>
          </a:p>
          <a:p>
            <a:pPr algn="ctr">
              <a:buClr>
                <a:srgbClr val="C00000"/>
              </a:buClr>
            </a:pPr>
            <a:r>
              <a:rPr lang="en-US" sz="1700" i="1" dirty="0" smtClean="0">
                <a:solidFill>
                  <a:schemeClr val="tx1"/>
                </a:solidFill>
                <a:latin typeface="Arial" panose="020B0604020202020204" pitchFamily="34" charset="0"/>
                <a:cs typeface="Arial" panose="020B0604020202020204" pitchFamily="34" charset="0"/>
              </a:rPr>
              <a:t>Adapted </a:t>
            </a:r>
            <a:r>
              <a:rPr lang="en-US" sz="1700" i="1" dirty="0">
                <a:solidFill>
                  <a:schemeClr val="tx1"/>
                </a:solidFill>
                <a:latin typeface="Arial" panose="020B0604020202020204" pitchFamily="34" charset="0"/>
                <a:cs typeface="Arial" panose="020B0604020202020204" pitchFamily="34" charset="0"/>
              </a:rPr>
              <a:t>from: </a:t>
            </a:r>
            <a:r>
              <a:rPr lang="en-US" sz="1700" i="1" dirty="0">
                <a:solidFill>
                  <a:schemeClr val="tx1"/>
                </a:solidFill>
                <a:latin typeface="Arial" panose="020B0604020202020204" pitchFamily="34" charset="0"/>
                <a:cs typeface="Arial" panose="020B0604020202020204" pitchFamily="34" charset="0"/>
                <a:hlinkClick r:id="rId4"/>
              </a:rPr>
              <a:t>http://</a:t>
            </a:r>
            <a:r>
              <a:rPr lang="en-US" sz="1700" i="1" dirty="0" smtClean="0">
                <a:solidFill>
                  <a:schemeClr val="tx1"/>
                </a:solidFill>
                <a:latin typeface="Arial" panose="020B0604020202020204" pitchFamily="34" charset="0"/>
                <a:cs typeface="Arial" panose="020B0604020202020204" pitchFamily="34" charset="0"/>
                <a:hlinkClick r:id="rId4"/>
              </a:rPr>
              <a:t>www.propoortourism.org.uk/info_sheets</a:t>
            </a:r>
            <a:r>
              <a:rPr lang="en-US" sz="1700" i="1" dirty="0" smtClean="0">
                <a:solidFill>
                  <a:schemeClr val="tx1"/>
                </a:solidFill>
                <a:latin typeface="Arial" panose="020B0604020202020204" pitchFamily="34" charset="0"/>
                <a:cs typeface="Arial" panose="020B0604020202020204" pitchFamily="34" charset="0"/>
              </a:rPr>
              <a:t> </a:t>
            </a:r>
            <a:endParaRPr lang="en-US" sz="1700" i="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9546222"/>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6" y="1124744"/>
            <a:ext cx="8724294" cy="5632311"/>
          </a:xfrm>
          <a:prstGeom prst="rect">
            <a:avLst/>
          </a:prstGeom>
        </p:spPr>
        <p:txBody>
          <a:bodyPr wrap="square">
            <a:spAutoFit/>
          </a:bodyPr>
          <a:lstStyle/>
          <a:p>
            <a:pPr>
              <a:buClr>
                <a:srgbClr val="0070C0"/>
              </a:buClr>
              <a:buSzPct val="80000"/>
            </a:pPr>
            <a:r>
              <a:rPr lang="en-US" sz="2000" b="1" dirty="0">
                <a:solidFill>
                  <a:srgbClr val="C00000"/>
                </a:solidFill>
              </a:rPr>
              <a:t>Nature of tour operations</a:t>
            </a:r>
          </a:p>
          <a:p>
            <a:pPr marL="400050" indent="-400050">
              <a:buClr>
                <a:srgbClr val="0070C0"/>
              </a:buClr>
              <a:buSzPct val="80000"/>
              <a:buFont typeface="Arial" panose="020B0604020202020204" pitchFamily="34" charset="0"/>
              <a:buChar char="►"/>
            </a:pPr>
            <a:r>
              <a:rPr lang="en-US" sz="2000" dirty="0"/>
              <a:t>All tour operators have to perform similar roles in putting together a holiday package or a tour; this involves planning, </a:t>
            </a:r>
            <a:r>
              <a:rPr lang="en-US" sz="2000" dirty="0" err="1"/>
              <a:t>organising</a:t>
            </a:r>
            <a:r>
              <a:rPr lang="en-US" sz="2000" dirty="0"/>
              <a:t> and selling tours or packages.</a:t>
            </a:r>
          </a:p>
          <a:p>
            <a:pPr marL="400050" indent="-400050">
              <a:buClr>
                <a:srgbClr val="0070C0"/>
              </a:buClr>
              <a:buSzPct val="80000"/>
              <a:buFont typeface="Arial" panose="020B0604020202020204" pitchFamily="34" charset="0"/>
              <a:buChar char="►"/>
            </a:pPr>
            <a:r>
              <a:rPr lang="en-US" sz="2000" dirty="0"/>
              <a:t>The initial stage of the process involves research and planning. Product managers will focus on a selection of resorts, choice of accommodation and selection of departure airports aimed at particular market segments.</a:t>
            </a:r>
          </a:p>
          <a:p>
            <a:pPr marL="400050" indent="-400050">
              <a:buClr>
                <a:srgbClr val="0070C0"/>
              </a:buClr>
              <a:buSzPct val="80000"/>
              <a:buFont typeface="Arial" panose="020B0604020202020204" pitchFamily="34" charset="0"/>
              <a:buChar char="►"/>
            </a:pPr>
            <a:r>
              <a:rPr lang="en-US" sz="2000" dirty="0"/>
              <a:t>A holiday season is planned almost 12 to 18 months before the brochure is issued and tours or holiday packages are released into the market</a:t>
            </a:r>
            <a:r>
              <a:rPr lang="en-US" sz="2000" dirty="0" smtClean="0"/>
              <a:t>.</a:t>
            </a:r>
          </a:p>
          <a:p>
            <a:pPr marL="400050" indent="-400050">
              <a:buClr>
                <a:srgbClr val="0070C0"/>
              </a:buClr>
              <a:buSzPct val="80000"/>
              <a:buFont typeface="Arial" panose="020B0604020202020204" pitchFamily="34" charset="0"/>
              <a:buChar char="►"/>
            </a:pPr>
            <a:r>
              <a:rPr lang="en-US" sz="2000" dirty="0"/>
              <a:t>Tour operators estimate how many customers are likely to require each type of product, in order for the </a:t>
            </a:r>
            <a:r>
              <a:rPr lang="en-US" sz="2000" dirty="0" smtClean="0"/>
              <a:t/>
            </a:r>
            <a:br>
              <a:rPr lang="en-US" sz="2000" dirty="0" smtClean="0"/>
            </a:br>
            <a:r>
              <a:rPr lang="en-US" sz="2000" dirty="0" smtClean="0"/>
              <a:t>capacity </a:t>
            </a:r>
            <a:r>
              <a:rPr lang="en-US" sz="2000" dirty="0"/>
              <a:t>of the package to be </a:t>
            </a:r>
            <a:r>
              <a:rPr lang="en-US" sz="2000" dirty="0" smtClean="0"/>
              <a:t/>
            </a:r>
            <a:br>
              <a:rPr lang="en-US" sz="2000" dirty="0" smtClean="0"/>
            </a:br>
            <a:r>
              <a:rPr lang="en-US" sz="2000" dirty="0" smtClean="0"/>
              <a:t>calculated</a:t>
            </a:r>
            <a:r>
              <a:rPr lang="en-US" sz="2000" dirty="0"/>
              <a:t>. This helps in deciding </a:t>
            </a:r>
            <a:r>
              <a:rPr lang="en-US" sz="2000" dirty="0" smtClean="0"/>
              <a:t/>
            </a:r>
            <a:br>
              <a:rPr lang="en-US" sz="2000" dirty="0" smtClean="0"/>
            </a:br>
            <a:r>
              <a:rPr lang="en-US" sz="2000" dirty="0" smtClean="0"/>
              <a:t>how </a:t>
            </a:r>
            <a:r>
              <a:rPr lang="en-US" sz="2000" dirty="0"/>
              <a:t>many holidays are to be </a:t>
            </a:r>
            <a:r>
              <a:rPr lang="en-US" sz="2000" dirty="0" smtClean="0"/>
              <a:t/>
            </a:r>
            <a:br>
              <a:rPr lang="en-US" sz="2000" dirty="0" smtClean="0"/>
            </a:br>
            <a:r>
              <a:rPr lang="en-US" sz="2000" dirty="0" smtClean="0"/>
              <a:t>arranged </a:t>
            </a:r>
            <a:r>
              <a:rPr lang="en-US" sz="2000" dirty="0"/>
              <a:t>in each resort. Once </a:t>
            </a:r>
            <a:r>
              <a:rPr lang="en-US" sz="2000" dirty="0" smtClean="0"/>
              <a:t/>
            </a:r>
            <a:br>
              <a:rPr lang="en-US" sz="2000" dirty="0" smtClean="0"/>
            </a:br>
            <a:r>
              <a:rPr lang="en-US" sz="2000" dirty="0" smtClean="0"/>
              <a:t>this </a:t>
            </a:r>
            <a:r>
              <a:rPr lang="en-US" sz="2000" dirty="0"/>
              <a:t>has been decided, </a:t>
            </a:r>
            <a:r>
              <a:rPr lang="en-US" sz="2000" dirty="0" smtClean="0"/>
              <a:t/>
            </a:r>
            <a:br>
              <a:rPr lang="en-US" sz="2000" dirty="0" smtClean="0"/>
            </a:br>
            <a:r>
              <a:rPr lang="en-US" sz="2000" dirty="0" smtClean="0"/>
              <a:t>accommodation </a:t>
            </a:r>
            <a:r>
              <a:rPr lang="en-US" sz="2000" dirty="0"/>
              <a:t>and flight </a:t>
            </a:r>
            <a:r>
              <a:rPr lang="en-US" sz="2000" dirty="0" smtClean="0"/>
              <a:t/>
            </a:r>
            <a:br>
              <a:rPr lang="en-US" sz="2000" dirty="0" smtClean="0"/>
            </a:br>
            <a:r>
              <a:rPr lang="en-US" sz="2000" dirty="0" smtClean="0"/>
              <a:t>arrangements </a:t>
            </a:r>
            <a:r>
              <a:rPr lang="en-US" sz="2000" dirty="0"/>
              <a:t>are considered</a:t>
            </a:r>
            <a:r>
              <a:rPr lang="en-US" sz="2000" dirty="0" smtClean="0"/>
              <a:t>.</a:t>
            </a:r>
            <a:endParaRPr lang="en-US" sz="200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144</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41986" name="Picture 2" descr="Image result for tour part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9298" y="4221088"/>
            <a:ext cx="4477833" cy="2462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130038"/>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6" y="1124744"/>
            <a:ext cx="8724294" cy="3785652"/>
          </a:xfrm>
          <a:prstGeom prst="rect">
            <a:avLst/>
          </a:prstGeom>
        </p:spPr>
        <p:txBody>
          <a:bodyPr wrap="square">
            <a:spAutoFit/>
          </a:bodyPr>
          <a:lstStyle/>
          <a:p>
            <a:pPr>
              <a:buClr>
                <a:srgbClr val="0070C0"/>
              </a:buClr>
              <a:buSzPct val="80000"/>
            </a:pPr>
            <a:r>
              <a:rPr lang="en-US" sz="2000" b="1" dirty="0">
                <a:solidFill>
                  <a:srgbClr val="C00000"/>
                </a:solidFill>
              </a:rPr>
              <a:t>Nature of tour operations</a:t>
            </a:r>
          </a:p>
          <a:p>
            <a:pPr marL="400050" indent="-400050">
              <a:buClr>
                <a:srgbClr val="0070C0"/>
              </a:buClr>
              <a:buSzPct val="80000"/>
              <a:buFont typeface="Arial" panose="020B0604020202020204" pitchFamily="34" charset="0"/>
              <a:buChar char="►"/>
            </a:pPr>
            <a:r>
              <a:rPr lang="en-US" sz="2000" dirty="0" smtClean="0"/>
              <a:t>The </a:t>
            </a:r>
            <a:r>
              <a:rPr lang="en-US" sz="2000" dirty="0"/>
              <a:t>planning process also involves market research, to determine the requirements of the potential market as precisely as possible. This helps tour operators to </a:t>
            </a:r>
            <a:r>
              <a:rPr lang="en-US" sz="2000" dirty="0" err="1"/>
              <a:t>maximise</a:t>
            </a:r>
            <a:r>
              <a:rPr lang="en-US" sz="2000" dirty="0"/>
              <a:t> their sales potential. </a:t>
            </a:r>
            <a:endParaRPr lang="en-US" sz="2000" dirty="0" smtClean="0"/>
          </a:p>
          <a:p>
            <a:pPr marL="400050" indent="-400050">
              <a:buClr>
                <a:srgbClr val="0070C0"/>
              </a:buClr>
              <a:buSzPct val="80000"/>
              <a:buFont typeface="Arial" panose="020B0604020202020204" pitchFamily="34" charset="0"/>
              <a:buChar char="►"/>
            </a:pPr>
            <a:r>
              <a:rPr lang="en-US" sz="2000" dirty="0" smtClean="0"/>
              <a:t>Internal </a:t>
            </a:r>
            <a:r>
              <a:rPr lang="en-US" sz="2000" dirty="0"/>
              <a:t>and external data from the previous seasons are also considered together with an analysis of what their competitors are offering.</a:t>
            </a:r>
          </a:p>
          <a:p>
            <a:pPr marL="400050" indent="-400050">
              <a:buClr>
                <a:srgbClr val="0070C0"/>
              </a:buClr>
              <a:buSzPct val="80000"/>
              <a:buFont typeface="Arial" panose="020B0604020202020204" pitchFamily="34" charset="0"/>
              <a:buChar char="►"/>
            </a:pPr>
            <a:r>
              <a:rPr lang="en-US" sz="2000" dirty="0"/>
              <a:t>Once the initial planning and research stage has been carried out, tour operators begin negotiating with providers in the resorts and with travel principals. This role is often carried out by senior managers within the organisation as it will result in </a:t>
            </a:r>
            <a:r>
              <a:rPr lang="en-US" sz="2000" dirty="0" smtClean="0"/>
              <a:t/>
            </a:r>
            <a:br>
              <a:rPr lang="en-US" sz="2000" dirty="0" smtClean="0"/>
            </a:br>
            <a:r>
              <a:rPr lang="en-US" sz="2000" dirty="0" smtClean="0"/>
              <a:t>contracts </a:t>
            </a:r>
            <a:r>
              <a:rPr lang="en-US" sz="2000" dirty="0"/>
              <a:t>being drawn up. </a:t>
            </a:r>
            <a:endParaRPr lang="en-US" sz="20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40962" name="Picture 2" descr="Image result for historic london tour operat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6056" y="4219648"/>
            <a:ext cx="3797152" cy="238443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8186" y="4802376"/>
            <a:ext cx="4888598" cy="1938992"/>
          </a:xfrm>
          <a:prstGeom prst="rect">
            <a:avLst/>
          </a:prstGeom>
        </p:spPr>
        <p:txBody>
          <a:bodyPr wrap="square">
            <a:spAutoFit/>
          </a:bodyPr>
          <a:lstStyle/>
          <a:p>
            <a:pPr marL="400050" indent="-400050">
              <a:buClr>
                <a:srgbClr val="0070C0"/>
              </a:buClr>
              <a:buSzPct val="80000"/>
              <a:buFont typeface="Arial" panose="020B0604020202020204" pitchFamily="34" charset="0"/>
              <a:buChar char="►"/>
            </a:pPr>
            <a:r>
              <a:rPr lang="en-US" sz="2000" dirty="0"/>
              <a:t>The negotiations include agreements on price, quantity and quality. Competition here is strong as several mass market tour operators incorporate the same accommodation in their packages.</a:t>
            </a:r>
          </a:p>
        </p:txBody>
      </p:sp>
    </p:spTree>
    <p:extLst>
      <p:ext uri="{BB962C8B-B14F-4D97-AF65-F5344CB8AC3E}">
        <p14:creationId xmlns:p14="http://schemas.microsoft.com/office/powerpoint/2010/main" val="3397743862"/>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6" y="1124744"/>
            <a:ext cx="8724294" cy="5401479"/>
          </a:xfrm>
          <a:prstGeom prst="rect">
            <a:avLst/>
          </a:prstGeom>
        </p:spPr>
        <p:txBody>
          <a:bodyPr wrap="square">
            <a:spAutoFit/>
          </a:bodyPr>
          <a:lstStyle/>
          <a:p>
            <a:pPr>
              <a:buClr>
                <a:srgbClr val="0070C0"/>
              </a:buClr>
              <a:buSzPct val="80000"/>
            </a:pPr>
            <a:r>
              <a:rPr lang="en-US" sz="2300" b="1" dirty="0">
                <a:solidFill>
                  <a:srgbClr val="C00000"/>
                </a:solidFill>
              </a:rPr>
              <a:t>Nature of tour operations</a:t>
            </a:r>
          </a:p>
          <a:p>
            <a:pPr marL="400050" indent="-400050">
              <a:buClr>
                <a:srgbClr val="0070C0"/>
              </a:buClr>
              <a:buSzPct val="80000"/>
              <a:buFont typeface="Arial" panose="020B0604020202020204" pitchFamily="34" charset="0"/>
              <a:buChar char="►"/>
            </a:pPr>
            <a:r>
              <a:rPr lang="en-US" sz="2300" dirty="0" smtClean="0"/>
              <a:t>There </a:t>
            </a:r>
            <a:r>
              <a:rPr lang="en-US" sz="2300" dirty="0"/>
              <a:t>are three main types of contracts used in these ‘deals’:</a:t>
            </a:r>
          </a:p>
          <a:p>
            <a:pPr marL="685800" indent="-285750">
              <a:buClr>
                <a:srgbClr val="0070C0"/>
              </a:buClr>
              <a:buSzPct val="80000"/>
              <a:buFont typeface="Wingdings" panose="05000000000000000000" pitchFamily="2" charset="2"/>
              <a:buChar char="§"/>
            </a:pPr>
            <a:r>
              <a:rPr lang="en-US" sz="2300" b="1" dirty="0">
                <a:solidFill>
                  <a:srgbClr val="FF0000"/>
                </a:solidFill>
              </a:rPr>
              <a:t>Commitment/guarantee</a:t>
            </a:r>
            <a:r>
              <a:rPr lang="en-US" sz="2300" dirty="0">
                <a:solidFill>
                  <a:srgbClr val="FF0000"/>
                </a:solidFill>
              </a:rPr>
              <a:t> </a:t>
            </a:r>
            <a:r>
              <a:rPr lang="en-US" sz="2300" dirty="0"/>
              <a:t>- this is where the tour operator guarantees to pay for a certain number of bed spaces; </a:t>
            </a:r>
            <a:endParaRPr lang="en-US" sz="2300" dirty="0" smtClean="0"/>
          </a:p>
          <a:p>
            <a:pPr marL="685800" indent="-285750">
              <a:buClr>
                <a:srgbClr val="0070C0"/>
              </a:buClr>
              <a:buSzPct val="80000"/>
              <a:buFont typeface="Wingdings" panose="05000000000000000000" pitchFamily="2" charset="2"/>
              <a:buChar char="§"/>
            </a:pPr>
            <a:r>
              <a:rPr lang="en-US" sz="2300" b="1" dirty="0" smtClean="0">
                <a:solidFill>
                  <a:srgbClr val="FF0000"/>
                </a:solidFill>
              </a:rPr>
              <a:t>Allocation/release </a:t>
            </a:r>
            <a:r>
              <a:rPr lang="en-US" sz="2300" b="1" dirty="0">
                <a:solidFill>
                  <a:srgbClr val="FF0000"/>
                </a:solidFill>
              </a:rPr>
              <a:t>back </a:t>
            </a:r>
            <a:r>
              <a:rPr lang="en-US" sz="2300" dirty="0"/>
              <a:t>- a number of bed spaces is agreed but any bed space not sold by an agreed date is ‘given back’ to the accommodation provider to be sold elsewhere; and </a:t>
            </a:r>
            <a:endParaRPr lang="en-US" sz="2300" dirty="0" smtClean="0"/>
          </a:p>
          <a:p>
            <a:pPr marL="685800" indent="-285750">
              <a:buClr>
                <a:srgbClr val="0070C0"/>
              </a:buClr>
              <a:buSzPct val="80000"/>
              <a:buFont typeface="Wingdings" panose="05000000000000000000" pitchFamily="2" charset="2"/>
              <a:buChar char="§"/>
            </a:pPr>
            <a:r>
              <a:rPr lang="en-US" sz="2300" b="1" dirty="0" smtClean="0">
                <a:solidFill>
                  <a:srgbClr val="FF0000"/>
                </a:solidFill>
              </a:rPr>
              <a:t>Ad </a:t>
            </a:r>
            <a:r>
              <a:rPr lang="en-US" sz="2300" b="1" dirty="0">
                <a:solidFill>
                  <a:srgbClr val="FF0000"/>
                </a:solidFill>
              </a:rPr>
              <a:t>hoc </a:t>
            </a:r>
            <a:r>
              <a:rPr lang="en-US" sz="2300" dirty="0"/>
              <a:t>- this is a flexible arrangement where the tour operator agrees a on discounted rate with the hotelier and makes the bookings as and when required.</a:t>
            </a:r>
          </a:p>
          <a:p>
            <a:pPr marL="400050" indent="-400050">
              <a:buClr>
                <a:srgbClr val="0070C0"/>
              </a:buClr>
              <a:buSzPct val="80000"/>
              <a:buFont typeface="Arial" panose="020B0604020202020204" pitchFamily="34" charset="0"/>
              <a:buChar char="►"/>
            </a:pPr>
            <a:r>
              <a:rPr lang="en-US" sz="2300" dirty="0"/>
              <a:t>Flight arrangements also have to be made - usually by chartering a plane. This means a tour operator makes a block-booking of all of the seats on certain flights, often from regional airports</a:t>
            </a:r>
            <a:r>
              <a:rPr lang="en-US" sz="2300" dirty="0" smtClean="0"/>
              <a:t>.</a:t>
            </a:r>
            <a:endParaRPr lang="en-US" sz="230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828702712"/>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50661" cy="2569934"/>
          </a:xfrm>
          <a:prstGeom prst="rect">
            <a:avLst/>
          </a:prstGeom>
        </p:spPr>
        <p:txBody>
          <a:bodyPr wrap="square">
            <a:spAutoFit/>
          </a:bodyPr>
          <a:lstStyle/>
          <a:p>
            <a:pPr>
              <a:buClr>
                <a:srgbClr val="0070C0"/>
              </a:buClr>
              <a:buSzPct val="80000"/>
            </a:pPr>
            <a:r>
              <a:rPr lang="en-US" sz="2300" b="1" dirty="0">
                <a:solidFill>
                  <a:srgbClr val="C00000"/>
                </a:solidFill>
              </a:rPr>
              <a:t>Nature of tour </a:t>
            </a:r>
            <a:r>
              <a:rPr lang="en-US" sz="2300" b="1" dirty="0" smtClean="0">
                <a:solidFill>
                  <a:srgbClr val="C00000"/>
                </a:solidFill>
              </a:rPr>
              <a:t>operations</a:t>
            </a:r>
            <a:endParaRPr lang="en-US" sz="2300" dirty="0"/>
          </a:p>
          <a:p>
            <a:pPr marL="400050" indent="-400050">
              <a:buClr>
                <a:srgbClr val="0070C0"/>
              </a:buClr>
              <a:buSzPct val="80000"/>
              <a:buFont typeface="Arial" panose="020B0604020202020204" pitchFamily="34" charset="0"/>
              <a:buChar char="►"/>
            </a:pPr>
            <a:r>
              <a:rPr lang="en-US" sz="2300" dirty="0"/>
              <a:t>The tour operator then decides an appropriate price for the package before beginning the marketing and selling of the finished product. Brochures are produced to provide all of the details about the package - these can be online or printed. </a:t>
            </a:r>
            <a:r>
              <a:rPr lang="en-US" sz="2300" dirty="0" smtClean="0"/>
              <a:t>Depending </a:t>
            </a:r>
            <a:r>
              <a:rPr lang="en-US" sz="2300" dirty="0"/>
              <a:t>on the type of tour operators, travel agents may also be involved in this process. </a:t>
            </a:r>
            <a:endParaRPr lang="en-US" sz="23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49154" name="Picture 2" descr="Image result for tour broch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048" y="3379315"/>
            <a:ext cx="3914799" cy="325544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8184" y="3601467"/>
            <a:ext cx="4835864" cy="2923877"/>
          </a:xfrm>
          <a:prstGeom prst="rect">
            <a:avLst/>
          </a:prstGeom>
        </p:spPr>
        <p:txBody>
          <a:bodyPr wrap="square">
            <a:spAutoFit/>
          </a:bodyPr>
          <a:lstStyle/>
          <a:p>
            <a:pPr marL="400050" indent="-400050">
              <a:buClr>
                <a:srgbClr val="0070C0"/>
              </a:buClr>
              <a:buSzPct val="80000"/>
              <a:buFont typeface="Arial" panose="020B0604020202020204" pitchFamily="34" charset="0"/>
              <a:buChar char="►"/>
            </a:pPr>
            <a:r>
              <a:rPr lang="en-US" sz="2300" dirty="0"/>
              <a:t>Once the packages are released for sale, tour operators and travel agents are engaged in sales of the product, and reservation processes. There are usually </a:t>
            </a:r>
            <a:r>
              <a:rPr lang="en-US" sz="2300" dirty="0" err="1"/>
              <a:t>computerised</a:t>
            </a:r>
            <a:r>
              <a:rPr lang="en-US" sz="2300" dirty="0"/>
              <a:t> systems to handle the holiday bookings.</a:t>
            </a:r>
          </a:p>
        </p:txBody>
      </p:sp>
    </p:spTree>
    <p:extLst>
      <p:ext uri="{BB962C8B-B14F-4D97-AF65-F5344CB8AC3E}">
        <p14:creationId xmlns:p14="http://schemas.microsoft.com/office/powerpoint/2010/main" val="2116352010"/>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48130" name="Picture 2" descr="Image result for tour broch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66142"/>
            <a:ext cx="8709951" cy="5503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6979560"/>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50661" cy="5549211"/>
          </a:xfrm>
          <a:prstGeom prst="rect">
            <a:avLst/>
          </a:prstGeom>
        </p:spPr>
        <p:txBody>
          <a:bodyPr wrap="square">
            <a:spAutoFit/>
          </a:bodyPr>
          <a:lstStyle/>
          <a:p>
            <a:pPr>
              <a:buClr>
                <a:srgbClr val="0070C0"/>
              </a:buClr>
              <a:buSzPct val="80000"/>
            </a:pPr>
            <a:r>
              <a:rPr lang="en-US" sz="1970" b="1" dirty="0" smtClean="0">
                <a:solidFill>
                  <a:srgbClr val="C00000"/>
                </a:solidFill>
              </a:rPr>
              <a:t>Tour </a:t>
            </a:r>
            <a:r>
              <a:rPr lang="en-US" sz="1970" b="1" dirty="0">
                <a:solidFill>
                  <a:srgbClr val="C00000"/>
                </a:solidFill>
              </a:rPr>
              <a:t>operators and price</a:t>
            </a:r>
          </a:p>
          <a:p>
            <a:pPr marL="285750" indent="-285750">
              <a:buClr>
                <a:srgbClr val="0070C0"/>
              </a:buClr>
              <a:buSzPct val="80000"/>
              <a:buFont typeface="Arial" panose="020B0604020202020204" pitchFamily="34" charset="0"/>
              <a:buChar char="►"/>
            </a:pPr>
            <a:r>
              <a:rPr lang="en-US" sz="1970" dirty="0"/>
              <a:t>The average profit made on package holidays is low. The Civil Aviation Authority (CAA) records that, in the UK, the average tour operator’s return on turnover in recent years remains around 2-3% and </a:t>
            </a:r>
            <a:r>
              <a:rPr lang="en-US" sz="1970" dirty="0" smtClean="0"/>
              <a:t>amounts to </a:t>
            </a:r>
            <a:r>
              <a:rPr lang="en-US" sz="1970" dirty="0"/>
              <a:t>some £8 profit on a £400 holiday.</a:t>
            </a:r>
          </a:p>
          <a:p>
            <a:pPr marL="285750" indent="-285750">
              <a:buClr>
                <a:srgbClr val="0070C0"/>
              </a:buClr>
              <a:buSzPct val="80000"/>
              <a:buFont typeface="Arial" panose="020B0604020202020204" pitchFamily="34" charset="0"/>
              <a:buChar char="►"/>
            </a:pPr>
            <a:r>
              <a:rPr lang="en-US" sz="1970" dirty="0"/>
              <a:t>Not only are the margins low, but tour operators also have to manage considerable risks. For example, holiday prices are set at least 12 months before a holiday takes place and a significant proportion of the costs </a:t>
            </a:r>
            <a:r>
              <a:rPr lang="en-US" sz="1970" dirty="0" smtClean="0"/>
              <a:t>can </a:t>
            </a:r>
            <a:r>
              <a:rPr lang="en-US" sz="1970" dirty="0"/>
              <a:t>be subject to considerable fluctuation - especially in exchange rates and aviation fuel costs. Although tour operators are able to protect </a:t>
            </a:r>
            <a:r>
              <a:rPr lang="en-US" sz="1970" dirty="0" smtClean="0"/>
              <a:t>themselves </a:t>
            </a:r>
            <a:r>
              <a:rPr lang="en-US" sz="1970" dirty="0"/>
              <a:t>from some of these fluctuations by ‘buying forward’, it is expensive.</a:t>
            </a:r>
          </a:p>
          <a:p>
            <a:pPr marL="285750" indent="-285750">
              <a:buClr>
                <a:srgbClr val="0070C0"/>
              </a:buClr>
              <a:buSzPct val="80000"/>
              <a:buFont typeface="Arial" panose="020B0604020202020204" pitchFamily="34" charset="0"/>
              <a:buChar char="►"/>
            </a:pPr>
            <a:r>
              <a:rPr lang="en-US" sz="1970" dirty="0"/>
              <a:t>Another risk can arise from the unexpected loss of popularity of a country where the tour operator has made contracts with hotels, tour companies etc. Trends in popularity often occur because of political or security issues, natural disasters such as typhoons or volcanoes, or as a result of economic factors such as </a:t>
            </a:r>
            <a:r>
              <a:rPr lang="en-US" sz="1970" dirty="0" err="1"/>
              <a:t>unfavourable</a:t>
            </a:r>
            <a:r>
              <a:rPr lang="en-US" sz="1970" dirty="0"/>
              <a:t> exchange rates or new aviation or tourist taxes etc. This causes a high level of price elasticity between holiday markets.</a:t>
            </a:r>
            <a:endParaRPr lang="en-US" sz="197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358747794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A</a:t>
            </a:r>
            <a:endParaRPr lang="en-GB" b="1" dirty="0" smtClean="0"/>
          </a:p>
        </p:txBody>
      </p:sp>
      <p:sp>
        <p:nvSpPr>
          <p:cNvPr id="34" name="Rectangle 33"/>
          <p:cNvSpPr/>
          <p:nvPr/>
        </p:nvSpPr>
        <p:spPr>
          <a:xfrm>
            <a:off x="323527" y="1124744"/>
            <a:ext cx="8424935" cy="5262979"/>
          </a:xfrm>
          <a:prstGeom prst="rect">
            <a:avLst/>
          </a:prstGeom>
        </p:spPr>
        <p:txBody>
          <a:bodyPr wrap="square">
            <a:spAutoFit/>
          </a:bodyPr>
          <a:lstStyle/>
          <a:p>
            <a:pPr>
              <a:buClr>
                <a:srgbClr val="0070C0"/>
              </a:buClr>
            </a:pPr>
            <a:r>
              <a:rPr lang="en-US" sz="2100" dirty="0" smtClean="0"/>
              <a:t>To </a:t>
            </a:r>
            <a:r>
              <a:rPr lang="en-US" sz="2100" dirty="0"/>
              <a:t>achieve a </a:t>
            </a:r>
            <a:r>
              <a:rPr lang="en-US" sz="2100" b="1" dirty="0"/>
              <a:t>Grade A</a:t>
            </a:r>
            <a:r>
              <a:rPr lang="en-US" sz="2100" dirty="0"/>
              <a:t>, a candidate will be able to:</a:t>
            </a:r>
          </a:p>
          <a:p>
            <a:pPr marL="342900" indent="-342900">
              <a:buClr>
                <a:srgbClr val="0070C0"/>
              </a:buClr>
              <a:buFont typeface="Arial" panose="020B0604020202020204" pitchFamily="34" charset="0"/>
              <a:buChar char="•"/>
            </a:pPr>
            <a:r>
              <a:rPr lang="en-US" sz="2100" dirty="0" smtClean="0"/>
              <a:t>Recall</a:t>
            </a:r>
            <a:r>
              <a:rPr lang="en-US" sz="2100" dirty="0"/>
              <a:t>, select and present relevant factual information and communicate ideas and opinions in </a:t>
            </a:r>
            <a:r>
              <a:rPr lang="en-US" sz="2100" dirty="0" smtClean="0"/>
              <a:t>an effective</a:t>
            </a:r>
            <a:r>
              <a:rPr lang="en-US" sz="2100" dirty="0"/>
              <a:t>, accurate, concise and logical manner</a:t>
            </a:r>
          </a:p>
          <a:p>
            <a:pPr marL="342900" indent="-342900">
              <a:buClr>
                <a:srgbClr val="0070C0"/>
              </a:buClr>
              <a:buFont typeface="Arial" panose="020B0604020202020204" pitchFamily="34" charset="0"/>
              <a:buChar char="•"/>
            </a:pPr>
            <a:r>
              <a:rPr lang="en-US" sz="2100" dirty="0" smtClean="0"/>
              <a:t>Demonstrate </a:t>
            </a:r>
            <a:r>
              <a:rPr lang="en-US" sz="2100" dirty="0"/>
              <a:t>consistently accurate use of travel and tourism industry terminology, including </a:t>
            </a:r>
            <a:r>
              <a:rPr lang="en-US" sz="2100" dirty="0" smtClean="0"/>
              <a:t>commonly used </a:t>
            </a:r>
            <a:r>
              <a:rPr lang="en-US" sz="2100" dirty="0"/>
              <a:t>definitions, concepts, models and patterns</a:t>
            </a:r>
          </a:p>
          <a:p>
            <a:pPr marL="342900" indent="-342900">
              <a:buClr>
                <a:srgbClr val="0070C0"/>
              </a:buClr>
              <a:buFont typeface="Arial" panose="020B0604020202020204" pitchFamily="34" charset="0"/>
              <a:buChar char="•"/>
            </a:pPr>
            <a:r>
              <a:rPr lang="en-US" sz="2100" dirty="0" smtClean="0"/>
              <a:t>Use </a:t>
            </a:r>
            <a:r>
              <a:rPr lang="en-US" sz="2100" dirty="0"/>
              <a:t>knowledge and understanding to select relevant examples, </a:t>
            </a:r>
            <a:r>
              <a:rPr lang="en-US" sz="2100" dirty="0" err="1"/>
              <a:t>recognise</a:t>
            </a:r>
            <a:r>
              <a:rPr lang="en-US" sz="2100" dirty="0"/>
              <a:t> patterns and trends, and </a:t>
            </a:r>
            <a:r>
              <a:rPr lang="en-US" sz="2100" dirty="0" smtClean="0"/>
              <a:t>to analyse </a:t>
            </a:r>
            <a:r>
              <a:rPr lang="en-US" sz="2100" dirty="0"/>
              <a:t>evidence</a:t>
            </a:r>
          </a:p>
          <a:p>
            <a:pPr marL="342900" indent="-342900">
              <a:buClr>
                <a:srgbClr val="0070C0"/>
              </a:buClr>
              <a:buFont typeface="Arial" panose="020B0604020202020204" pitchFamily="34" charset="0"/>
              <a:buChar char="•"/>
            </a:pPr>
            <a:r>
              <a:rPr lang="en-US" sz="2100" dirty="0" smtClean="0"/>
              <a:t>Present </a:t>
            </a:r>
            <a:r>
              <a:rPr lang="en-US" sz="2100" dirty="0"/>
              <a:t>thoroughly reasoned explanations for phenomena, patterns and relationships</a:t>
            </a:r>
          </a:p>
          <a:p>
            <a:pPr marL="342900" indent="-342900">
              <a:buClr>
                <a:srgbClr val="0070C0"/>
              </a:buClr>
              <a:buFont typeface="Arial" panose="020B0604020202020204" pitchFamily="34" charset="0"/>
              <a:buChar char="•"/>
            </a:pPr>
            <a:r>
              <a:rPr lang="en-US" sz="2100" dirty="0" smtClean="0"/>
              <a:t>Understand </a:t>
            </a:r>
            <a:r>
              <a:rPr lang="en-US" sz="2100" dirty="0"/>
              <a:t>the implications and draw valid inferences from data and source materials</a:t>
            </a:r>
          </a:p>
          <a:p>
            <a:pPr marL="342900" indent="-342900">
              <a:buClr>
                <a:srgbClr val="0070C0"/>
              </a:buClr>
              <a:buFont typeface="Arial" panose="020B0604020202020204" pitchFamily="34" charset="0"/>
              <a:buChar char="•"/>
            </a:pPr>
            <a:r>
              <a:rPr lang="en-US" sz="2100" dirty="0" smtClean="0"/>
              <a:t>Discuss </a:t>
            </a:r>
            <a:r>
              <a:rPr lang="en-US" sz="2100" dirty="0"/>
              <a:t>and evaluate choices, and make reasoned decisions, recommendations and judgements</a:t>
            </a:r>
          </a:p>
          <a:p>
            <a:pPr marL="342900" indent="-342900">
              <a:buClr>
                <a:srgbClr val="0070C0"/>
              </a:buClr>
              <a:buFont typeface="Arial" panose="020B0604020202020204" pitchFamily="34" charset="0"/>
              <a:buChar char="•"/>
            </a:pPr>
            <a:r>
              <a:rPr lang="en-US" sz="2100" dirty="0" smtClean="0"/>
              <a:t>Draw </a:t>
            </a:r>
            <a:r>
              <a:rPr lang="en-US" sz="2100" dirty="0"/>
              <a:t>valid conclusions by a reasoned consideration of evidence</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4907871" cy="5693866"/>
          </a:xfrm>
          <a:prstGeom prst="rect">
            <a:avLst/>
          </a:prstGeom>
        </p:spPr>
        <p:txBody>
          <a:bodyPr wrap="square">
            <a:spAutoFit/>
          </a:bodyPr>
          <a:lstStyle/>
          <a:p>
            <a:pPr>
              <a:buClr>
                <a:srgbClr val="0070C0"/>
              </a:buClr>
              <a:buSzPct val="80000"/>
            </a:pPr>
            <a:r>
              <a:rPr lang="en-US" sz="2600" b="1" dirty="0" smtClean="0">
                <a:solidFill>
                  <a:srgbClr val="C00000"/>
                </a:solidFill>
              </a:rPr>
              <a:t>Holiday </a:t>
            </a:r>
            <a:r>
              <a:rPr lang="en-US" sz="2600" b="1" dirty="0">
                <a:solidFill>
                  <a:srgbClr val="C00000"/>
                </a:solidFill>
              </a:rPr>
              <a:t>pricing</a:t>
            </a:r>
          </a:p>
          <a:p>
            <a:pPr marL="400050" indent="-400050">
              <a:buClr>
                <a:srgbClr val="0070C0"/>
              </a:buClr>
              <a:buSzPct val="80000"/>
              <a:buFont typeface="Arial" panose="020B0604020202020204" pitchFamily="34" charset="0"/>
              <a:buChar char="►"/>
            </a:pPr>
            <a:r>
              <a:rPr lang="en-US" sz="2600" dirty="0"/>
              <a:t>Many tourists find it difficult to understand why there is a variety of prices in tour operators’ brochures. The underlying reason for these different prices is that differences in demand occur at different times and for places. </a:t>
            </a:r>
            <a:endParaRPr lang="en-US" sz="2600" dirty="0" smtClean="0"/>
          </a:p>
          <a:p>
            <a:pPr marL="400050" indent="-400050">
              <a:buClr>
                <a:srgbClr val="0070C0"/>
              </a:buClr>
              <a:buSzPct val="80000"/>
              <a:buFont typeface="Arial" panose="020B0604020202020204" pitchFamily="34" charset="0"/>
              <a:buChar char="►"/>
            </a:pPr>
            <a:r>
              <a:rPr lang="en-US" sz="2600" dirty="0" smtClean="0"/>
              <a:t>Tour </a:t>
            </a:r>
            <a:r>
              <a:rPr lang="en-US" sz="2600" dirty="0"/>
              <a:t>operators try to set prices to ensure that as many airline seats and hotel rooms are used as possible.</a:t>
            </a:r>
            <a:endParaRPr lang="en-US" sz="26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50178" name="Picture 2" descr="Image result for holiday pric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20" t="3406" r="3304" b="6338"/>
          <a:stretch/>
        </p:blipFill>
        <p:spPr bwMode="auto">
          <a:xfrm>
            <a:off x="5076056" y="1143051"/>
            <a:ext cx="3816424" cy="1925910"/>
          </a:xfrm>
          <a:prstGeom prst="rect">
            <a:avLst/>
          </a:prstGeom>
          <a:noFill/>
          <a:extLst>
            <a:ext uri="{909E8E84-426E-40DD-AFC4-6F175D3DCCD1}">
              <a14:hiddenFill xmlns:a14="http://schemas.microsoft.com/office/drawing/2010/main">
                <a:solidFill>
                  <a:srgbClr val="FFFFFF"/>
                </a:solidFill>
              </a14:hiddenFill>
            </a:ext>
          </a:extLst>
        </p:spPr>
      </p:pic>
      <p:pic>
        <p:nvPicPr>
          <p:cNvPr id="50182" name="Picture 6"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4388" y="3159275"/>
            <a:ext cx="3223596" cy="3472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8069841"/>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24295" cy="5586145"/>
          </a:xfrm>
          <a:prstGeom prst="rect">
            <a:avLst/>
          </a:prstGeom>
        </p:spPr>
        <p:txBody>
          <a:bodyPr wrap="square">
            <a:spAutoFit/>
          </a:bodyPr>
          <a:lstStyle/>
          <a:p>
            <a:pPr marL="342900" indent="-342900">
              <a:buClr>
                <a:srgbClr val="0070C0"/>
              </a:buClr>
              <a:buSzPct val="80000"/>
            </a:pPr>
            <a:r>
              <a:rPr lang="en-US" sz="2100" b="1" dirty="0" smtClean="0">
                <a:solidFill>
                  <a:srgbClr val="C00000"/>
                </a:solidFill>
              </a:rPr>
              <a:t>Holiday pricing</a:t>
            </a:r>
          </a:p>
          <a:p>
            <a:pPr marL="342900" indent="-342900">
              <a:buClr>
                <a:srgbClr val="0070C0"/>
              </a:buClr>
              <a:buSzPct val="80000"/>
              <a:buFont typeface="Arial" panose="020B0604020202020204" pitchFamily="34" charset="0"/>
              <a:buChar char="►"/>
            </a:pPr>
            <a:r>
              <a:rPr lang="en-US" sz="2100" dirty="0" smtClean="0"/>
              <a:t>The </a:t>
            </a:r>
            <a:r>
              <a:rPr lang="en-US" sz="2100" dirty="0"/>
              <a:t>main components affecting tour operators prices are:</a:t>
            </a:r>
          </a:p>
          <a:p>
            <a:pPr marL="342900" indent="-342900">
              <a:buClr>
                <a:srgbClr val="0070C0"/>
              </a:buClr>
              <a:buSzPct val="80000"/>
            </a:pPr>
            <a:r>
              <a:rPr lang="en-US" sz="2100" b="1" dirty="0" smtClean="0"/>
              <a:t>1. 	Peak and off peak pricing (seasonality)</a:t>
            </a:r>
          </a:p>
          <a:p>
            <a:pPr marL="628650" indent="-285750">
              <a:buClr>
                <a:srgbClr val="0070C0"/>
              </a:buClr>
              <a:buSzPct val="80000"/>
              <a:buFont typeface="Wingdings" panose="05000000000000000000" pitchFamily="2" charset="2"/>
              <a:buChar char="§"/>
            </a:pPr>
            <a:r>
              <a:rPr lang="en-US" sz="2100" dirty="0" smtClean="0"/>
              <a:t>Package </a:t>
            </a:r>
            <a:r>
              <a:rPr lang="en-US" sz="2100" dirty="0"/>
              <a:t>holidays are usually </a:t>
            </a:r>
            <a:r>
              <a:rPr lang="en-US" sz="2100" dirty="0" err="1"/>
              <a:t>organised</a:t>
            </a:r>
            <a:r>
              <a:rPr lang="en-US" sz="2100" dirty="0"/>
              <a:t> into two seasons: Summer (May to October) and Winter (November to April). This is achieved by varying the price to reflect the changes in demand for holidays.</a:t>
            </a:r>
          </a:p>
          <a:p>
            <a:pPr marL="628650" indent="-285750">
              <a:buClr>
                <a:srgbClr val="0070C0"/>
              </a:buClr>
              <a:buSzPct val="80000"/>
              <a:buFont typeface="Wingdings" panose="05000000000000000000" pitchFamily="2" charset="2"/>
              <a:buChar char="§"/>
            </a:pPr>
            <a:r>
              <a:rPr lang="en-US" sz="2100" dirty="0"/>
              <a:t>The summer season is the main time to travel due to school and factory holidays and due to the weather. There is a double pressure on demand. There are only a finite number of beds and aircraft seats available at any given time, therefore prices must rise for those periods.</a:t>
            </a:r>
          </a:p>
          <a:p>
            <a:pPr marL="628650" indent="-285750">
              <a:buClr>
                <a:srgbClr val="0070C0"/>
              </a:buClr>
              <a:buSzPct val="80000"/>
              <a:buFont typeface="Wingdings" panose="05000000000000000000" pitchFamily="2" charset="2"/>
              <a:buChar char="§"/>
            </a:pPr>
            <a:r>
              <a:rPr lang="en-US" sz="2100" dirty="0"/>
              <a:t>Tour operators are generally committed to hotel rooms and airline seats for a full 6 month season, so that the only tool available to even out demand is price.</a:t>
            </a:r>
          </a:p>
          <a:p>
            <a:pPr marL="628650" indent="-285750">
              <a:buClr>
                <a:srgbClr val="0070C0"/>
              </a:buClr>
              <a:buSzPct val="80000"/>
              <a:buFont typeface="Wingdings" panose="05000000000000000000" pitchFamily="2" charset="2"/>
              <a:buChar char="§"/>
            </a:pPr>
            <a:r>
              <a:rPr lang="en-US" sz="2100" dirty="0"/>
              <a:t>It should be remembered that in order to fill an aircraft in the quieter months, tour operators frequently sell holidays at or below cost price.</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3036322816"/>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24295" cy="5632311"/>
          </a:xfrm>
          <a:prstGeom prst="rect">
            <a:avLst/>
          </a:prstGeom>
        </p:spPr>
        <p:txBody>
          <a:bodyPr wrap="square">
            <a:spAutoFit/>
          </a:bodyPr>
          <a:lstStyle/>
          <a:p>
            <a:pPr marL="342900" indent="-342900">
              <a:buClr>
                <a:srgbClr val="0070C0"/>
              </a:buClr>
              <a:buSzPct val="80000"/>
            </a:pPr>
            <a:r>
              <a:rPr lang="en-US" sz="2400" b="1" dirty="0" smtClean="0">
                <a:solidFill>
                  <a:srgbClr val="C00000"/>
                </a:solidFill>
              </a:rPr>
              <a:t>Holiday pricing</a:t>
            </a:r>
          </a:p>
          <a:p>
            <a:pPr marL="457200" indent="-457200">
              <a:buSzPct val="100000"/>
              <a:buFont typeface="+mj-lt"/>
              <a:buAutoNum type="arabicPeriod" startAt="2"/>
              <a:tabLst>
                <a:tab pos="457200" algn="l"/>
              </a:tabLst>
            </a:pPr>
            <a:r>
              <a:rPr lang="en-US" sz="2400" b="1" dirty="0" smtClean="0"/>
              <a:t>Flight Times</a:t>
            </a:r>
            <a:br>
              <a:rPr lang="en-US" sz="2400" b="1" dirty="0" smtClean="0"/>
            </a:br>
            <a:r>
              <a:rPr lang="en-US" sz="2400" dirty="0" smtClean="0"/>
              <a:t>Better </a:t>
            </a:r>
            <a:r>
              <a:rPr lang="en-US" sz="2400" dirty="0"/>
              <a:t>overall prices can be </a:t>
            </a:r>
            <a:r>
              <a:rPr lang="en-US" sz="2400" dirty="0" smtClean="0"/>
              <a:t/>
            </a:r>
            <a:br>
              <a:rPr lang="en-US" sz="2400" dirty="0" smtClean="0"/>
            </a:br>
            <a:r>
              <a:rPr lang="en-US" sz="2400" dirty="0" smtClean="0"/>
              <a:t>achieved </a:t>
            </a:r>
            <a:r>
              <a:rPr lang="en-US" sz="2400" dirty="0"/>
              <a:t>if aircraft are used </a:t>
            </a:r>
            <a:r>
              <a:rPr lang="en-US" sz="2400" dirty="0" smtClean="0"/>
              <a:t/>
            </a:r>
            <a:br>
              <a:rPr lang="en-US" sz="2400" dirty="0" smtClean="0"/>
            </a:br>
            <a:r>
              <a:rPr lang="en-US" sz="2400" dirty="0" smtClean="0"/>
              <a:t>throughout </a:t>
            </a:r>
            <a:r>
              <a:rPr lang="en-US" sz="2400" dirty="0"/>
              <a:t>the day and night. </a:t>
            </a:r>
            <a:r>
              <a:rPr lang="en-US" sz="2400" dirty="0" smtClean="0"/>
              <a:t/>
            </a:r>
            <a:br>
              <a:rPr lang="en-US" sz="2400" dirty="0" smtClean="0"/>
            </a:br>
            <a:r>
              <a:rPr lang="en-US" sz="2400" dirty="0" smtClean="0"/>
              <a:t>Most </a:t>
            </a:r>
            <a:r>
              <a:rPr lang="en-US" sz="2400" dirty="0"/>
              <a:t>customers </a:t>
            </a:r>
            <a:r>
              <a:rPr lang="en-US" sz="2400" dirty="0" smtClean="0"/>
              <a:t>would unsocial </a:t>
            </a:r>
            <a:br>
              <a:rPr lang="en-US" sz="2400" dirty="0" smtClean="0"/>
            </a:br>
            <a:r>
              <a:rPr lang="en-US" sz="2400" dirty="0" smtClean="0"/>
              <a:t>times </a:t>
            </a:r>
            <a:r>
              <a:rPr lang="en-US" sz="2400" dirty="0"/>
              <a:t>if the price is right. This </a:t>
            </a:r>
            <a:r>
              <a:rPr lang="en-US" sz="2400" dirty="0" smtClean="0"/>
              <a:t/>
            </a:r>
            <a:br>
              <a:rPr lang="en-US" sz="2400" dirty="0" smtClean="0"/>
            </a:br>
            <a:r>
              <a:rPr lang="en-US" sz="2400" dirty="0" smtClean="0"/>
              <a:t>policy </a:t>
            </a:r>
            <a:r>
              <a:rPr lang="en-US" sz="2400" dirty="0"/>
              <a:t>helps keep all holiday prices down, not just those using midweek night </a:t>
            </a:r>
            <a:r>
              <a:rPr lang="en-US" sz="2400" dirty="0" smtClean="0"/>
              <a:t>flights.</a:t>
            </a:r>
          </a:p>
          <a:p>
            <a:pPr marL="457200" indent="-457200">
              <a:buSzPct val="100000"/>
              <a:buFont typeface="+mj-lt"/>
              <a:buAutoNum type="arabicPeriod" startAt="2"/>
              <a:tabLst>
                <a:tab pos="457200" algn="l"/>
              </a:tabLst>
            </a:pPr>
            <a:r>
              <a:rPr lang="en-US" sz="2400" b="1" dirty="0" smtClean="0"/>
              <a:t>Single </a:t>
            </a:r>
            <a:r>
              <a:rPr lang="en-US" sz="2400" b="1" dirty="0"/>
              <a:t>room and other accommodation </a:t>
            </a:r>
            <a:r>
              <a:rPr lang="en-US" sz="2400" b="1" dirty="0" smtClean="0"/>
              <a:t>supplements</a:t>
            </a:r>
            <a:br>
              <a:rPr lang="en-US" sz="2400" b="1" dirty="0" smtClean="0"/>
            </a:br>
            <a:r>
              <a:rPr lang="en-US" sz="2400" dirty="0" smtClean="0"/>
              <a:t>Most </a:t>
            </a:r>
            <a:r>
              <a:rPr lang="en-US" sz="2400" dirty="0"/>
              <a:t>tour operators’ contracts with hotels and apartment owners are based on a price per room, whilst their brochure holidays are sold price per person. As a result, the per person price for a single traveller includes the whole room cost. </a:t>
            </a:r>
            <a:endParaRPr lang="en-US" sz="24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52226" name="Picture 2" descr="Image result for holiday flight prices per seas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148064" y="1170805"/>
            <a:ext cx="3752850" cy="2330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0726898"/>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24295" cy="2677656"/>
          </a:xfrm>
          <a:prstGeom prst="rect">
            <a:avLst/>
          </a:prstGeom>
        </p:spPr>
        <p:txBody>
          <a:bodyPr wrap="square">
            <a:spAutoFit/>
          </a:bodyPr>
          <a:lstStyle/>
          <a:p>
            <a:pPr>
              <a:buClr>
                <a:srgbClr val="0070C0"/>
              </a:buClr>
              <a:buSzPct val="80000"/>
            </a:pPr>
            <a:r>
              <a:rPr lang="en-US" sz="2100" b="1" dirty="0" smtClean="0">
                <a:solidFill>
                  <a:srgbClr val="C00000"/>
                </a:solidFill>
              </a:rPr>
              <a:t>Tour </a:t>
            </a:r>
            <a:r>
              <a:rPr lang="en-US" sz="2100" b="1" dirty="0">
                <a:solidFill>
                  <a:srgbClr val="C00000"/>
                </a:solidFill>
              </a:rPr>
              <a:t>operators and exchange rates</a:t>
            </a:r>
          </a:p>
          <a:p>
            <a:pPr marL="342900" indent="-342900">
              <a:buClr>
                <a:srgbClr val="0070C0"/>
              </a:buClr>
              <a:buSzPct val="80000"/>
              <a:buFont typeface="Arial" panose="020B0604020202020204" pitchFamily="34" charset="0"/>
              <a:buChar char="►"/>
            </a:pPr>
            <a:r>
              <a:rPr lang="en-US" sz="2100" dirty="0"/>
              <a:t>A high proportion of the costs incurred by tour operators is paid in foreign currencies in the destination country for hotel bills, transfer charges, airport charges etc. Also aviation fuel is always priced in US dollars.</a:t>
            </a:r>
          </a:p>
          <a:p>
            <a:pPr marL="342900" indent="-342900">
              <a:buClr>
                <a:srgbClr val="0070C0"/>
              </a:buClr>
              <a:buSzPct val="80000"/>
              <a:buFont typeface="Arial" panose="020B0604020202020204" pitchFamily="34" charset="0"/>
              <a:buChar char="►"/>
            </a:pPr>
            <a:r>
              <a:rPr lang="en-US" sz="2100" dirty="0"/>
              <a:t>As holiday prices are advertised a long time before the tour operator has to pay hotels, airlines etc., variations in exchange rates could have a major impact on the profit a tour operator makes</a:t>
            </a:r>
            <a:r>
              <a:rPr lang="en-US" sz="2100" dirty="0" smtClean="0"/>
              <a:t>.</a:t>
            </a:r>
            <a:endParaRPr lang="en-US" sz="210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147</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54274" name="Picture 2" descr="Image result for tour operator no surcharge guarante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20136" y="3898231"/>
            <a:ext cx="2772344" cy="277112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8184" y="3668539"/>
            <a:ext cx="5771967" cy="3000821"/>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100" dirty="0"/>
              <a:t>Tour operators sometimes decide against giving a ‘no surcharge guarantee’ - although in the UK, tour operators are prevented by law from passing on the first 2% increase in costs once the holiday has been bought in advance. This provides the consumer with some protection from price increases based on fluctuations within the economy after the holiday has been paid for.</a:t>
            </a:r>
          </a:p>
        </p:txBody>
      </p:sp>
    </p:spTree>
    <p:extLst>
      <p:ext uri="{BB962C8B-B14F-4D97-AF65-F5344CB8AC3E}">
        <p14:creationId xmlns:p14="http://schemas.microsoft.com/office/powerpoint/2010/main" val="1736562701"/>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41993" cy="1384995"/>
          </a:xfrm>
          <a:prstGeom prst="rect">
            <a:avLst/>
          </a:prstGeom>
        </p:spPr>
        <p:txBody>
          <a:bodyPr wrap="square">
            <a:spAutoFit/>
          </a:bodyPr>
          <a:lstStyle/>
          <a:p>
            <a:pPr>
              <a:buClr>
                <a:srgbClr val="0070C0"/>
              </a:buClr>
              <a:buSzPct val="80000"/>
            </a:pPr>
            <a:r>
              <a:rPr lang="en-US" sz="2100" b="1" dirty="0">
                <a:solidFill>
                  <a:srgbClr val="C00000"/>
                </a:solidFill>
              </a:rPr>
              <a:t>Tour operators and consumer protection</a:t>
            </a:r>
          </a:p>
          <a:p>
            <a:pPr marL="342900" indent="-342900">
              <a:buClr>
                <a:srgbClr val="0070C0"/>
              </a:buClr>
              <a:buSzPct val="80000"/>
              <a:buFont typeface="Arial" panose="020B0604020202020204" pitchFamily="34" charset="0"/>
              <a:buChar char="►"/>
            </a:pPr>
            <a:r>
              <a:rPr lang="en-US" sz="2100" dirty="0"/>
              <a:t>As the figure points out, many tour operator companies around the world face financial failure because of the strong competition faced </a:t>
            </a:r>
            <a:r>
              <a:rPr lang="en-US" sz="2100" dirty="0" smtClean="0"/>
              <a:t>from other such </a:t>
            </a:r>
            <a:r>
              <a:rPr lang="en-US" sz="2100" dirty="0"/>
              <a:t>businesses. </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147</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995936" y="2204864"/>
            <a:ext cx="4914242" cy="3888432"/>
          </a:xfrm>
          <a:prstGeom prst="rect">
            <a:avLst/>
          </a:prstGeom>
        </p:spPr>
      </p:pic>
      <p:sp>
        <p:nvSpPr>
          <p:cNvPr id="5" name="Rectangle 4"/>
          <p:cNvSpPr/>
          <p:nvPr/>
        </p:nvSpPr>
        <p:spPr>
          <a:xfrm>
            <a:off x="168185" y="2420888"/>
            <a:ext cx="3827751" cy="3323987"/>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100" dirty="0"/>
              <a:t>In the case of another tour operator, XL Leisure which failed in 2008. hundreds of tourists became stranded abroad as the company went into liquidation. Consumer protection, therefore, becomes an essential part of a tour </a:t>
            </a:r>
            <a:r>
              <a:rPr lang="en-US" sz="2100" dirty="0" smtClean="0"/>
              <a:t>operator’s </a:t>
            </a:r>
            <a:r>
              <a:rPr lang="en-US" sz="2100" dirty="0"/>
              <a:t>role. </a:t>
            </a:r>
          </a:p>
        </p:txBody>
      </p:sp>
      <p:sp>
        <p:nvSpPr>
          <p:cNvPr id="7" name="Rectangle 6"/>
          <p:cNvSpPr/>
          <p:nvPr/>
        </p:nvSpPr>
        <p:spPr>
          <a:xfrm>
            <a:off x="3059832" y="5805264"/>
            <a:ext cx="5850346" cy="923330"/>
          </a:xfrm>
          <a:prstGeom prst="rect">
            <a:avLst/>
          </a:prstGeom>
        </p:spPr>
        <p:txBody>
          <a:bodyPr wrap="square">
            <a:spAutoFit/>
          </a:bodyPr>
          <a:lstStyle/>
          <a:p>
            <a:r>
              <a:rPr lang="en-US" dirty="0"/>
              <a:t>Source: </a:t>
            </a:r>
            <a:r>
              <a:rPr lang="en-US" dirty="0">
                <a:hlinkClick r:id="rId5"/>
              </a:rPr>
              <a:t>http://</a:t>
            </a:r>
            <a:r>
              <a:rPr lang="en-US" dirty="0" smtClean="0">
                <a:hlinkClick r:id="rId5"/>
              </a:rPr>
              <a:t>www.travelweekly.co.uk/Artides/2011/04/21/36914/long-haul-operator-silverbird-travel-fails.html</a:t>
            </a:r>
            <a:r>
              <a:rPr lang="en-US" dirty="0" smtClean="0"/>
              <a:t> </a:t>
            </a:r>
            <a:endParaRPr lang="en-US" dirty="0"/>
          </a:p>
        </p:txBody>
      </p:sp>
    </p:spTree>
    <p:extLst>
      <p:ext uri="{BB962C8B-B14F-4D97-AF65-F5344CB8AC3E}">
        <p14:creationId xmlns:p14="http://schemas.microsoft.com/office/powerpoint/2010/main" val="246432068"/>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41993" cy="5586145"/>
          </a:xfrm>
          <a:prstGeom prst="rect">
            <a:avLst/>
          </a:prstGeom>
        </p:spPr>
        <p:txBody>
          <a:bodyPr wrap="square">
            <a:spAutoFit/>
          </a:bodyPr>
          <a:lstStyle/>
          <a:p>
            <a:pPr>
              <a:buClr>
                <a:srgbClr val="0070C0"/>
              </a:buClr>
              <a:buSzPct val="80000"/>
            </a:pPr>
            <a:r>
              <a:rPr lang="en-US" sz="2100" b="1" dirty="0">
                <a:solidFill>
                  <a:srgbClr val="C00000"/>
                </a:solidFill>
              </a:rPr>
              <a:t>Tour operators and consumer protection</a:t>
            </a:r>
          </a:p>
          <a:p>
            <a:pPr marL="342900" indent="-342900">
              <a:buClr>
                <a:srgbClr val="0070C0"/>
              </a:buClr>
              <a:buSzPct val="80000"/>
              <a:buFont typeface="Arial" panose="020B0604020202020204" pitchFamily="34" charset="0"/>
              <a:buChar char="►"/>
            </a:pPr>
            <a:r>
              <a:rPr lang="en-US" sz="2100" dirty="0"/>
              <a:t>This is why some countries have developed licensing and bonding schemes or have passed legislations designed at protecting customers once a package holiday has been purchased.</a:t>
            </a:r>
          </a:p>
          <a:p>
            <a:pPr marL="342900" indent="-342900">
              <a:buClr>
                <a:srgbClr val="0070C0"/>
              </a:buClr>
              <a:buSzPct val="80000"/>
              <a:buFont typeface="Arial" panose="020B0604020202020204" pitchFamily="34" charset="0"/>
              <a:buChar char="►"/>
            </a:pPr>
            <a:r>
              <a:rPr lang="en-US" sz="2100" dirty="0"/>
              <a:t>One example of legislation is the Package Travel, Package Holidays and Package Tour Regulations 1992 adopted by the European Union. The aim of these regulations is to give customers access to </a:t>
            </a:r>
            <a:r>
              <a:rPr lang="en-US" sz="2100" dirty="0" smtClean="0"/>
              <a:t>compensation </a:t>
            </a:r>
            <a:r>
              <a:rPr lang="en-US" sz="2100" dirty="0"/>
              <a:t>when things go wrong with their holiday. </a:t>
            </a:r>
            <a:endParaRPr lang="en-US" sz="2100" dirty="0" smtClean="0"/>
          </a:p>
          <a:p>
            <a:pPr marL="342900" indent="-342900">
              <a:buClr>
                <a:srgbClr val="0070C0"/>
              </a:buClr>
              <a:buSzPct val="80000"/>
              <a:buFont typeface="Arial" panose="020B0604020202020204" pitchFamily="34" charset="0"/>
              <a:buChar char="►"/>
            </a:pPr>
            <a:r>
              <a:rPr lang="en-US" sz="2100" dirty="0" smtClean="0"/>
              <a:t>Prior </a:t>
            </a:r>
            <a:r>
              <a:rPr lang="en-US" sz="2100" dirty="0"/>
              <a:t>to these regulations, </a:t>
            </a:r>
            <a:r>
              <a:rPr lang="en-US" sz="2100" dirty="0" smtClean="0"/>
              <a:t>tour </a:t>
            </a:r>
            <a:r>
              <a:rPr lang="en-US" sz="2100" dirty="0"/>
              <a:t>operators in Europe often claimed no responsibility for overbooking in hotels or if a coach transfer from the airport did not arrive as these were beyond their control. </a:t>
            </a:r>
            <a:endParaRPr lang="en-US" sz="2100" dirty="0" smtClean="0"/>
          </a:p>
          <a:p>
            <a:pPr marL="342900" indent="-342900">
              <a:buClr>
                <a:srgbClr val="0070C0"/>
              </a:buClr>
              <a:buSzPct val="80000"/>
              <a:buFont typeface="Arial" panose="020B0604020202020204" pitchFamily="34" charset="0"/>
              <a:buChar char="►"/>
            </a:pPr>
            <a:r>
              <a:rPr lang="en-US" sz="2100" dirty="0" smtClean="0"/>
              <a:t>Under </a:t>
            </a:r>
            <a:r>
              <a:rPr lang="en-US" sz="2100" dirty="0"/>
              <a:t>the terms of these regulations, tour operators in Europe must now assume legal responsibility for all of the services they offer under a ‘package’ they sell.</a:t>
            </a:r>
          </a:p>
          <a:p>
            <a:pPr marL="342900" indent="-342900">
              <a:buClr>
                <a:srgbClr val="0070C0"/>
              </a:buClr>
              <a:buSzPct val="80000"/>
              <a:buFont typeface="Arial" panose="020B0604020202020204" pitchFamily="34" charset="0"/>
              <a:buChar char="►"/>
            </a:pPr>
            <a:r>
              <a:rPr lang="en-US" sz="2100" dirty="0"/>
              <a:t>As well as adhering to legislation such as these regulations, many </a:t>
            </a:r>
            <a:r>
              <a:rPr lang="en-US" sz="2100" dirty="0" smtClean="0"/>
              <a:t>tour </a:t>
            </a:r>
            <a:r>
              <a:rPr lang="en-US" sz="2100" dirty="0"/>
              <a:t>operators take part in licensing or bonding schemes offered by national trade associations.</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148</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4006704418"/>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148</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5" name="Rounded Rectangle 4"/>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0" b="1" dirty="0" smtClean="0">
                <a:solidFill>
                  <a:srgbClr val="C00000"/>
                </a:solidFill>
                <a:latin typeface="Arial" panose="020B0604020202020204" pitchFamily="34" charset="0"/>
                <a:cs typeface="Arial" panose="020B0604020202020204" pitchFamily="34" charset="0"/>
              </a:rPr>
              <a:t>Example</a:t>
            </a:r>
            <a:endParaRPr lang="en-US" sz="163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630" dirty="0" smtClean="0">
                <a:solidFill>
                  <a:schemeClr val="tx1"/>
                </a:solidFill>
                <a:latin typeface="Arial" panose="020B0604020202020204" pitchFamily="34" charset="0"/>
                <a:cs typeface="Arial" panose="020B0604020202020204" pitchFamily="34" charset="0"/>
              </a:rPr>
              <a:t>In </a:t>
            </a:r>
            <a:r>
              <a:rPr lang="en-US" sz="1630" dirty="0">
                <a:solidFill>
                  <a:schemeClr val="tx1"/>
                </a:solidFill>
                <a:latin typeface="Arial" panose="020B0604020202020204" pitchFamily="34" charset="0"/>
                <a:cs typeface="Arial" panose="020B0604020202020204" pitchFamily="34" charset="0"/>
              </a:rPr>
              <a:t>the United States, the United States Tour Operators Association (</a:t>
            </a:r>
            <a:r>
              <a:rPr lang="en-US" sz="1630" dirty="0" smtClean="0">
                <a:solidFill>
                  <a:schemeClr val="tx1"/>
                </a:solidFill>
                <a:latin typeface="Arial" panose="020B0604020202020204" pitchFamily="34" charset="0"/>
                <a:cs typeface="Arial" panose="020B0604020202020204" pitchFamily="34" charset="0"/>
              </a:rPr>
              <a:t>USTOA) is </a:t>
            </a:r>
            <a:r>
              <a:rPr lang="en-US" sz="1630" dirty="0">
                <a:solidFill>
                  <a:schemeClr val="tx1"/>
                </a:solidFill>
                <a:latin typeface="Arial" panose="020B0604020202020204" pitchFamily="34" charset="0"/>
                <a:cs typeface="Arial" panose="020B0604020202020204" pitchFamily="34" charset="0"/>
              </a:rPr>
              <a:t>a professional association representing the tour operator industry. Members contribute to the $Million Traveller Assistance </a:t>
            </a:r>
            <a:r>
              <a:rPr lang="en-US" sz="1630" dirty="0" err="1">
                <a:solidFill>
                  <a:schemeClr val="tx1"/>
                </a:solidFill>
                <a:latin typeface="Arial" panose="020B0604020202020204" pitchFamily="34" charset="0"/>
                <a:cs typeface="Arial" panose="020B0604020202020204" pitchFamily="34" charset="0"/>
              </a:rPr>
              <a:t>Programme</a:t>
            </a:r>
            <a:r>
              <a:rPr lang="en-US" sz="1630" dirty="0">
                <a:solidFill>
                  <a:schemeClr val="tx1"/>
                </a:solidFill>
                <a:latin typeface="Arial" panose="020B0604020202020204" pitchFamily="34" charset="0"/>
                <a:cs typeface="Arial" panose="020B0604020202020204" pitchFamily="34" charset="0"/>
              </a:rPr>
              <a:t>, a scheme that requires each USTOA member company to post $1 million in security in the form of a </a:t>
            </a:r>
            <a:r>
              <a:rPr lang="en-US" sz="1630" dirty="0" smtClean="0">
                <a:solidFill>
                  <a:schemeClr val="tx1"/>
                </a:solidFill>
                <a:latin typeface="Arial" panose="020B0604020202020204" pitchFamily="34" charset="0"/>
                <a:cs typeface="Arial" panose="020B0604020202020204" pitchFamily="34" charset="0"/>
              </a:rPr>
              <a:t>bond </a:t>
            </a:r>
            <a:r>
              <a:rPr lang="en-US" sz="1630" dirty="0">
                <a:solidFill>
                  <a:schemeClr val="tx1"/>
                </a:solidFill>
                <a:latin typeface="Arial" panose="020B0604020202020204" pitchFamily="34" charset="0"/>
                <a:cs typeface="Arial" panose="020B0604020202020204" pitchFamily="34" charset="0"/>
              </a:rPr>
              <a:t>or letter of credit. The security, to be held by USTOA Tour Depositors Trust, is solely for use in reimbursing consumers for tour payments or deposits lost in the event of:</a:t>
            </a:r>
          </a:p>
          <a:p>
            <a:pPr marL="628650" indent="-285750">
              <a:buClr>
                <a:srgbClr val="C00000"/>
              </a:buClr>
              <a:buSzPct val="80000"/>
              <a:buFont typeface="Wingdings" panose="05000000000000000000" pitchFamily="2" charset="2"/>
              <a:buChar char="§"/>
            </a:pPr>
            <a:r>
              <a:rPr lang="en-US" sz="1630" dirty="0" smtClean="0">
                <a:solidFill>
                  <a:schemeClr val="tx1"/>
                </a:solidFill>
                <a:latin typeface="Arial" panose="020B0604020202020204" pitchFamily="34" charset="0"/>
                <a:cs typeface="Arial" panose="020B0604020202020204" pitchFamily="34" charset="0"/>
              </a:rPr>
              <a:t>a </a:t>
            </a:r>
            <a:r>
              <a:rPr lang="en-US" sz="1630" dirty="0">
                <a:solidFill>
                  <a:schemeClr val="tx1"/>
                </a:solidFill>
                <a:latin typeface="Arial" panose="020B0604020202020204" pitchFamily="34" charset="0"/>
                <a:cs typeface="Arial" panose="020B0604020202020204" pitchFamily="34" charset="0"/>
              </a:rPr>
              <a:t>USTOA Active Member bankruptcy</a:t>
            </a:r>
          </a:p>
          <a:p>
            <a:pPr marL="628650" indent="-285750">
              <a:buClr>
                <a:srgbClr val="C00000"/>
              </a:buClr>
              <a:buSzPct val="80000"/>
              <a:buFont typeface="Wingdings" panose="05000000000000000000" pitchFamily="2" charset="2"/>
              <a:buChar char="§"/>
            </a:pPr>
            <a:r>
              <a:rPr lang="en-US" sz="1630" dirty="0" smtClean="0">
                <a:solidFill>
                  <a:schemeClr val="tx1"/>
                </a:solidFill>
                <a:latin typeface="Arial" panose="020B0604020202020204" pitchFamily="34" charset="0"/>
                <a:cs typeface="Arial" panose="020B0604020202020204" pitchFamily="34" charset="0"/>
              </a:rPr>
              <a:t>a </a:t>
            </a:r>
            <a:r>
              <a:rPr lang="en-US" sz="1630" dirty="0">
                <a:solidFill>
                  <a:schemeClr val="tx1"/>
                </a:solidFill>
                <a:latin typeface="Arial" panose="020B0604020202020204" pitchFamily="34" charset="0"/>
                <a:cs typeface="Arial" panose="020B0604020202020204" pitchFamily="34" charset="0"/>
              </a:rPr>
              <a:t>USTOA Active Member insolvency</a:t>
            </a:r>
          </a:p>
          <a:p>
            <a:pPr marL="628650" indent="-285750">
              <a:buClr>
                <a:srgbClr val="C00000"/>
              </a:buClr>
              <a:buSzPct val="80000"/>
              <a:buFont typeface="Wingdings" panose="05000000000000000000" pitchFamily="2" charset="2"/>
              <a:buChar char="§"/>
            </a:pPr>
            <a:r>
              <a:rPr lang="en-US" sz="1630" dirty="0" smtClean="0">
                <a:solidFill>
                  <a:schemeClr val="tx1"/>
                </a:solidFill>
                <a:latin typeface="Arial" panose="020B0604020202020204" pitchFamily="34" charset="0"/>
                <a:cs typeface="Arial" panose="020B0604020202020204" pitchFamily="34" charset="0"/>
              </a:rPr>
              <a:t>a </a:t>
            </a:r>
            <a:r>
              <a:rPr lang="en-US" sz="1630" dirty="0">
                <a:solidFill>
                  <a:schemeClr val="tx1"/>
                </a:solidFill>
                <a:latin typeface="Arial" panose="020B0604020202020204" pitchFamily="34" charset="0"/>
                <a:cs typeface="Arial" panose="020B0604020202020204" pitchFamily="34" charset="0"/>
              </a:rPr>
              <a:t>USTOA Active Member cessation of business.</a:t>
            </a:r>
          </a:p>
          <a:p>
            <a:pPr marL="285750" indent="-285750">
              <a:buClr>
                <a:srgbClr val="C00000"/>
              </a:buClr>
              <a:buSzPct val="80000"/>
              <a:buFont typeface="Arial" panose="020B0604020202020204" pitchFamily="34" charset="0"/>
              <a:buChar char="►"/>
            </a:pPr>
            <a:r>
              <a:rPr lang="en-US" sz="1630" dirty="0">
                <a:solidFill>
                  <a:schemeClr val="tx1"/>
                </a:solidFill>
                <a:latin typeface="Arial" panose="020B0604020202020204" pitchFamily="34" charset="0"/>
                <a:cs typeface="Arial" panose="020B0604020202020204" pitchFamily="34" charset="0"/>
              </a:rPr>
              <a:t>Air Travel </a:t>
            </a:r>
            <a:r>
              <a:rPr lang="en-US" sz="1630" dirty="0" err="1">
                <a:solidFill>
                  <a:schemeClr val="tx1"/>
                </a:solidFill>
                <a:latin typeface="Arial" panose="020B0604020202020204" pitchFamily="34" charset="0"/>
                <a:cs typeface="Arial" panose="020B0604020202020204" pitchFamily="34" charset="0"/>
              </a:rPr>
              <a:t>Organisers</a:t>
            </a:r>
            <a:r>
              <a:rPr lang="en-US" sz="1630" dirty="0">
                <a:solidFill>
                  <a:schemeClr val="tx1"/>
                </a:solidFill>
                <a:latin typeface="Arial" panose="020B0604020202020204" pitchFamily="34" charset="0"/>
                <a:cs typeface="Arial" panose="020B0604020202020204" pitchFamily="34" charset="0"/>
              </a:rPr>
              <a:t> </a:t>
            </a:r>
            <a:r>
              <a:rPr lang="en-US" sz="1630" dirty="0" err="1">
                <a:solidFill>
                  <a:schemeClr val="tx1"/>
                </a:solidFill>
                <a:latin typeface="Arial" panose="020B0604020202020204" pitchFamily="34" charset="0"/>
                <a:cs typeface="Arial" panose="020B0604020202020204" pitchFamily="34" charset="0"/>
              </a:rPr>
              <a:t>Licence</a:t>
            </a:r>
            <a:r>
              <a:rPr lang="en-US" sz="1630" dirty="0">
                <a:solidFill>
                  <a:schemeClr val="tx1"/>
                </a:solidFill>
                <a:latin typeface="Arial" panose="020B0604020202020204" pitchFamily="34" charset="0"/>
                <a:cs typeface="Arial" panose="020B0604020202020204" pitchFamily="34" charset="0"/>
              </a:rPr>
              <a:t> (ATOL) is a </a:t>
            </a:r>
            <a:r>
              <a:rPr lang="en-US" sz="1630" dirty="0" err="1">
                <a:solidFill>
                  <a:schemeClr val="tx1"/>
                </a:solidFill>
                <a:latin typeface="Arial" panose="020B0604020202020204" pitchFamily="34" charset="0"/>
                <a:cs typeface="Arial" panose="020B0604020202020204" pitchFamily="34" charset="0"/>
              </a:rPr>
              <a:t>licence</a:t>
            </a:r>
            <a:r>
              <a:rPr lang="en-US" sz="1630" dirty="0">
                <a:solidFill>
                  <a:schemeClr val="tx1"/>
                </a:solidFill>
                <a:latin typeface="Arial" panose="020B0604020202020204" pitchFamily="34" charset="0"/>
                <a:cs typeface="Arial" panose="020B0604020202020204" pitchFamily="34" charset="0"/>
              </a:rPr>
              <a:t> issued by the Civil Aviation Authority in the UK which protects tourists from losing money or being stranded abroad. It does this by</a:t>
            </a:r>
          </a:p>
          <a:p>
            <a:pPr marL="285750" indent="-285750">
              <a:buClr>
                <a:srgbClr val="C00000"/>
              </a:buClr>
              <a:buSzPct val="80000"/>
              <a:buFont typeface="Arial" panose="020B0604020202020204" pitchFamily="34" charset="0"/>
              <a:buChar char="►"/>
            </a:pPr>
            <a:r>
              <a:rPr lang="en-US" sz="1630" dirty="0">
                <a:solidFill>
                  <a:schemeClr val="tx1"/>
                </a:solidFill>
                <a:latin typeface="Arial" panose="020B0604020202020204" pitchFamily="34" charset="0"/>
                <a:cs typeface="Arial" panose="020B0604020202020204" pitchFamily="34" charset="0"/>
              </a:rPr>
              <a:t>carrying out checks on the tour operators and travel </a:t>
            </a:r>
            <a:r>
              <a:rPr lang="en-US" sz="1630" dirty="0" err="1">
                <a:solidFill>
                  <a:schemeClr val="tx1"/>
                </a:solidFill>
                <a:latin typeface="Arial" panose="020B0604020202020204" pitchFamily="34" charset="0"/>
                <a:cs typeface="Arial" panose="020B0604020202020204" pitchFamily="34" charset="0"/>
              </a:rPr>
              <a:t>organisers</a:t>
            </a:r>
            <a:r>
              <a:rPr lang="en-US" sz="1630" dirty="0">
                <a:solidFill>
                  <a:schemeClr val="tx1"/>
                </a:solidFill>
                <a:latin typeface="Arial" panose="020B0604020202020204" pitchFamily="34" charset="0"/>
                <a:cs typeface="Arial" panose="020B0604020202020204" pitchFamily="34" charset="0"/>
              </a:rPr>
              <a:t> it licenses. It also requires them to take part in a financial guarantee scheme managed by the Air Travel Trust (</a:t>
            </a:r>
            <a:r>
              <a:rPr lang="en-US" sz="1630" dirty="0" smtClean="0">
                <a:solidFill>
                  <a:schemeClr val="tx1"/>
                </a:solidFill>
                <a:latin typeface="Arial" panose="020B0604020202020204" pitchFamily="34" charset="0"/>
                <a:cs typeface="Arial" panose="020B0604020202020204" pitchFamily="34" charset="0"/>
              </a:rPr>
              <a:t>ATT) which </a:t>
            </a:r>
            <a:r>
              <a:rPr lang="en-US" sz="1630" dirty="0">
                <a:solidFill>
                  <a:schemeClr val="tx1"/>
                </a:solidFill>
                <a:latin typeface="Arial" panose="020B0604020202020204" pitchFamily="34" charset="0"/>
                <a:cs typeface="Arial" panose="020B0604020202020204" pitchFamily="34" charset="0"/>
              </a:rPr>
              <a:t>provides the funds to protect customers should a tour operator fail. If a tour </a:t>
            </a:r>
            <a:r>
              <a:rPr lang="en-US" sz="1630" dirty="0" smtClean="0">
                <a:solidFill>
                  <a:schemeClr val="tx1"/>
                </a:solidFill>
                <a:latin typeface="Arial" panose="020B0604020202020204" pitchFamily="34" charset="0"/>
                <a:cs typeface="Arial" panose="020B0604020202020204" pitchFamily="34" charset="0"/>
              </a:rPr>
              <a:t>operator goes </a:t>
            </a:r>
            <a:r>
              <a:rPr lang="en-US" sz="1630" dirty="0">
                <a:solidFill>
                  <a:schemeClr val="tx1"/>
                </a:solidFill>
                <a:latin typeface="Arial" panose="020B0604020202020204" pitchFamily="34" charset="0"/>
                <a:cs typeface="Arial" panose="020B0604020202020204" pitchFamily="34" charset="0"/>
              </a:rPr>
              <a:t>out of business, the CAA will ensure that the customer does not lose the money they paid, or if the tourist is abroad, the CAA will arrange for the tourist to finish the holiday and then fly them home.</a:t>
            </a:r>
          </a:p>
          <a:p>
            <a:pPr marL="285750" indent="-285750">
              <a:buClr>
                <a:srgbClr val="C00000"/>
              </a:buClr>
              <a:buSzPct val="80000"/>
              <a:buFont typeface="Arial" panose="020B0604020202020204" pitchFamily="34" charset="0"/>
              <a:buChar char="►"/>
            </a:pPr>
            <a:r>
              <a:rPr lang="en-US" sz="1630" dirty="0">
                <a:solidFill>
                  <a:schemeClr val="tx1"/>
                </a:solidFill>
                <a:latin typeface="Arial" panose="020B0604020202020204" pitchFamily="34" charset="0"/>
                <a:cs typeface="Arial" panose="020B0604020202020204" pitchFamily="34" charset="0"/>
              </a:rPr>
              <a:t>Little Luxury Islands is a small, independent tour operator in the UK which offers luxury holidays to resorts in the Maldives, Mauritius, the Seychelles and Sri Lanka. All of its holiday packages are ATOL bonded, for consumer protection.</a:t>
            </a:r>
          </a:p>
        </p:txBody>
      </p:sp>
      <p:sp>
        <p:nvSpPr>
          <p:cNvPr id="6" name="Oval 5"/>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55298" name="Picture 2" descr="Image result for usto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482952" y="2924944"/>
            <a:ext cx="3337520" cy="738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2516781"/>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5771967" cy="5586145"/>
          </a:xfrm>
          <a:prstGeom prst="rect">
            <a:avLst/>
          </a:prstGeom>
        </p:spPr>
        <p:txBody>
          <a:bodyPr wrap="square">
            <a:spAutoFit/>
          </a:bodyPr>
          <a:lstStyle/>
          <a:p>
            <a:pPr>
              <a:buClr>
                <a:srgbClr val="0070C0"/>
              </a:buClr>
              <a:buSzPct val="80000"/>
            </a:pPr>
            <a:r>
              <a:rPr lang="en-US" sz="2100" b="1" dirty="0">
                <a:solidFill>
                  <a:srgbClr val="C00000"/>
                </a:solidFill>
              </a:rPr>
              <a:t>Retail travel agents</a:t>
            </a:r>
          </a:p>
          <a:p>
            <a:pPr marL="342900" indent="-342900">
              <a:buClr>
                <a:srgbClr val="0070C0"/>
              </a:buClr>
              <a:buSzPct val="80000"/>
              <a:buFont typeface="Arial" panose="020B0604020202020204" pitchFamily="34" charset="0"/>
              <a:buChar char="►"/>
            </a:pPr>
            <a:r>
              <a:rPr lang="en-US" sz="2100" dirty="0"/>
              <a:t>When we briefly looked at the role of the travel agents in Unit 1, we said that travel agencies act as a selling agent for a variety of </a:t>
            </a:r>
            <a:r>
              <a:rPr lang="en-US" sz="2100" b="1" dirty="0">
                <a:solidFill>
                  <a:srgbClr val="FF0000"/>
                </a:solidFill>
              </a:rPr>
              <a:t>principals </a:t>
            </a:r>
            <a:r>
              <a:rPr lang="en-US" sz="2100" dirty="0"/>
              <a:t>(the suppliers of the travel and tourism industry’s products) such as airlines, rail companies, hotels, tour operators, car hire companies, and currency suppliers. </a:t>
            </a:r>
            <a:endParaRPr lang="en-US" sz="2100" dirty="0" smtClean="0"/>
          </a:p>
          <a:p>
            <a:pPr marL="342900" indent="-342900">
              <a:buClr>
                <a:srgbClr val="0070C0"/>
              </a:buClr>
              <a:buSzPct val="80000"/>
              <a:buFont typeface="Arial" panose="020B0604020202020204" pitchFamily="34" charset="0"/>
              <a:buChar char="►"/>
            </a:pPr>
            <a:r>
              <a:rPr lang="en-US" sz="2100" dirty="0" smtClean="0"/>
              <a:t>The </a:t>
            </a:r>
            <a:r>
              <a:rPr lang="en-US" sz="2100" dirty="0"/>
              <a:t>main role of a retail travel agent is to sell holidays, to offer ancillary products (such as insurance, car hire, foreign currency etc.), to provide information and to advise customers. </a:t>
            </a:r>
            <a:endParaRPr lang="en-US" sz="2100" dirty="0" smtClean="0"/>
          </a:p>
          <a:p>
            <a:pPr marL="342900" indent="-342900">
              <a:buClr>
                <a:srgbClr val="0070C0"/>
              </a:buClr>
              <a:buSzPct val="80000"/>
              <a:buFont typeface="Arial" panose="020B0604020202020204" pitchFamily="34" charset="0"/>
              <a:buChar char="►"/>
            </a:pPr>
            <a:r>
              <a:rPr lang="en-US" sz="2100" dirty="0" smtClean="0"/>
              <a:t>We </a:t>
            </a:r>
            <a:r>
              <a:rPr lang="en-US" sz="2100" dirty="0"/>
              <a:t>will now look at the role of the travel agent in much greater detail and will gain a better insight into what a travel agent actually does.</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59394" name="Picture 2" descr="Image result for what a travel agent do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1128936"/>
            <a:ext cx="2949066" cy="1646779"/>
          </a:xfrm>
          <a:prstGeom prst="rect">
            <a:avLst/>
          </a:prstGeom>
          <a:noFill/>
          <a:extLst>
            <a:ext uri="{909E8E84-426E-40DD-AFC4-6F175D3DCCD1}">
              <a14:hiddenFill xmlns:a14="http://schemas.microsoft.com/office/drawing/2010/main">
                <a:solidFill>
                  <a:srgbClr val="FFFFFF"/>
                </a:solidFill>
              </a14:hiddenFill>
            </a:ext>
          </a:extLst>
        </p:spPr>
      </p:pic>
      <p:pic>
        <p:nvPicPr>
          <p:cNvPr id="59396" name="Picture 4" descr="Image result for what a travel agent do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5161385"/>
            <a:ext cx="2944824" cy="1435968"/>
          </a:xfrm>
          <a:prstGeom prst="rect">
            <a:avLst/>
          </a:prstGeom>
          <a:noFill/>
          <a:extLst>
            <a:ext uri="{909E8E84-426E-40DD-AFC4-6F175D3DCCD1}">
              <a14:hiddenFill xmlns:a14="http://schemas.microsoft.com/office/drawing/2010/main">
                <a:solidFill>
                  <a:srgbClr val="FFFFFF"/>
                </a:solidFill>
              </a14:hiddenFill>
            </a:ext>
          </a:extLst>
        </p:spPr>
      </p:pic>
      <p:pic>
        <p:nvPicPr>
          <p:cNvPr id="59398" name="Picture 6" descr="Image result for what a travel agent do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0153" y="2851915"/>
            <a:ext cx="2949066" cy="2233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3688073"/>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21033" cy="5632311"/>
          </a:xfrm>
          <a:prstGeom prst="rect">
            <a:avLst/>
          </a:prstGeom>
        </p:spPr>
        <p:txBody>
          <a:bodyPr wrap="square">
            <a:spAutoFit/>
          </a:bodyPr>
          <a:lstStyle/>
          <a:p>
            <a:pPr>
              <a:buClr>
                <a:srgbClr val="0070C0"/>
              </a:buClr>
              <a:buSzPct val="80000"/>
            </a:pPr>
            <a:r>
              <a:rPr lang="en-US" sz="2000" b="1" dirty="0" smtClean="0">
                <a:solidFill>
                  <a:srgbClr val="C00000"/>
                </a:solidFill>
              </a:rPr>
              <a:t>Role </a:t>
            </a:r>
            <a:r>
              <a:rPr lang="en-US" sz="2000" b="1" dirty="0">
                <a:solidFill>
                  <a:srgbClr val="C00000"/>
                </a:solidFill>
              </a:rPr>
              <a:t>of travel agents</a:t>
            </a:r>
          </a:p>
          <a:p>
            <a:pPr marL="342900" indent="-342900">
              <a:buClr>
                <a:srgbClr val="0070C0"/>
              </a:buClr>
              <a:buSzPct val="80000"/>
              <a:buFont typeface="Arial" panose="020B0604020202020204" pitchFamily="34" charset="0"/>
              <a:buChar char="►"/>
            </a:pPr>
            <a:r>
              <a:rPr lang="en-US" sz="2000" dirty="0"/>
              <a:t>A travel agent acts as the intermediary, </a:t>
            </a:r>
            <a:r>
              <a:rPr lang="en-US" sz="2000" dirty="0" smtClean="0"/>
              <a:t/>
            </a:r>
            <a:br>
              <a:rPr lang="en-US" sz="2000" dirty="0" smtClean="0"/>
            </a:br>
            <a:r>
              <a:rPr lang="en-US" sz="2000" dirty="0" smtClean="0"/>
              <a:t>link </a:t>
            </a:r>
            <a:r>
              <a:rPr lang="en-US" sz="2000" dirty="0"/>
              <a:t>or the ‘middleman’ between the </a:t>
            </a:r>
            <a:r>
              <a:rPr lang="en-US" sz="2000" dirty="0" smtClean="0"/>
              <a:t/>
            </a:r>
            <a:br>
              <a:rPr lang="en-US" sz="2000" dirty="0" smtClean="0"/>
            </a:br>
            <a:r>
              <a:rPr lang="en-US" sz="2000" dirty="0" smtClean="0"/>
              <a:t>customer </a:t>
            </a:r>
            <a:r>
              <a:rPr lang="en-US" sz="2000" dirty="0"/>
              <a:t>and the tour operator or the </a:t>
            </a:r>
            <a:r>
              <a:rPr lang="en-US" sz="2000" dirty="0" smtClean="0"/>
              <a:t/>
            </a:r>
            <a:br>
              <a:rPr lang="en-US" sz="2000" dirty="0" smtClean="0"/>
            </a:br>
            <a:r>
              <a:rPr lang="en-US" sz="2000" dirty="0" smtClean="0"/>
              <a:t>principals</a:t>
            </a:r>
            <a:r>
              <a:rPr lang="en-US" sz="2000" dirty="0"/>
              <a:t>. This means that the agent </a:t>
            </a:r>
            <a:r>
              <a:rPr lang="en-US" sz="2000" dirty="0" smtClean="0"/>
              <a:t/>
            </a:r>
            <a:br>
              <a:rPr lang="en-US" sz="2000" dirty="0" smtClean="0"/>
            </a:br>
            <a:r>
              <a:rPr lang="en-US" sz="2000" dirty="0" smtClean="0"/>
              <a:t>represents </a:t>
            </a:r>
            <a:r>
              <a:rPr lang="en-US" sz="2000" dirty="0"/>
              <a:t>the interests of both the </a:t>
            </a:r>
            <a:r>
              <a:rPr lang="en-US" sz="2000" dirty="0" smtClean="0"/>
              <a:t/>
            </a:r>
            <a:br>
              <a:rPr lang="en-US" sz="2000" dirty="0" smtClean="0"/>
            </a:br>
            <a:r>
              <a:rPr lang="en-US" sz="2000" dirty="0" smtClean="0"/>
              <a:t>customers </a:t>
            </a:r>
            <a:r>
              <a:rPr lang="en-US" sz="2000" dirty="0"/>
              <a:t>and the suppliers. </a:t>
            </a:r>
            <a:endParaRPr lang="en-US" sz="2000" dirty="0" smtClean="0"/>
          </a:p>
          <a:p>
            <a:pPr marL="342900" indent="-342900">
              <a:buClr>
                <a:srgbClr val="0070C0"/>
              </a:buClr>
              <a:buSzPct val="80000"/>
              <a:buFont typeface="Arial" panose="020B0604020202020204" pitchFamily="34" charset="0"/>
              <a:buChar char="►"/>
            </a:pPr>
            <a:r>
              <a:rPr lang="en-US" sz="2000" dirty="0" smtClean="0"/>
              <a:t>Customers </a:t>
            </a:r>
            <a:r>
              <a:rPr lang="en-US" sz="2000" dirty="0"/>
              <a:t>can be inbound, outbound </a:t>
            </a:r>
            <a:r>
              <a:rPr lang="en-US" sz="2000" dirty="0" smtClean="0"/>
              <a:t/>
            </a:r>
            <a:br>
              <a:rPr lang="en-US" sz="2000" dirty="0" smtClean="0"/>
            </a:br>
            <a:r>
              <a:rPr lang="en-US" sz="2000" dirty="0" smtClean="0"/>
              <a:t>or </a:t>
            </a:r>
            <a:r>
              <a:rPr lang="en-US" sz="2000" dirty="0"/>
              <a:t>domestic tourists and could be travelling </a:t>
            </a:r>
            <a:r>
              <a:rPr lang="en-US" sz="2000" dirty="0" smtClean="0"/>
              <a:t/>
            </a:r>
            <a:br>
              <a:rPr lang="en-US" sz="2000" dirty="0" smtClean="0"/>
            </a:br>
            <a:r>
              <a:rPr lang="en-US" sz="2000" dirty="0" smtClean="0"/>
              <a:t>for </a:t>
            </a:r>
            <a:r>
              <a:rPr lang="en-US" sz="2000" dirty="0"/>
              <a:t>leisure, business or for visiting friends and relatives purposes. </a:t>
            </a:r>
            <a:endParaRPr lang="en-US" sz="2000" dirty="0" smtClean="0"/>
          </a:p>
          <a:p>
            <a:pPr marL="342900" indent="-342900">
              <a:buClr>
                <a:srgbClr val="0070C0"/>
              </a:buClr>
              <a:buSzPct val="80000"/>
              <a:buFont typeface="Arial" panose="020B0604020202020204" pitchFamily="34" charset="0"/>
              <a:buChar char="►"/>
            </a:pPr>
            <a:r>
              <a:rPr lang="en-US" sz="2000" dirty="0" smtClean="0"/>
              <a:t>A </a:t>
            </a:r>
            <a:r>
              <a:rPr lang="en-US" sz="2000" dirty="0"/>
              <a:t>majority of customers are likely to be those wishing to purchase an outbound holiday package, but </a:t>
            </a:r>
            <a:r>
              <a:rPr lang="en-US" sz="2000" dirty="0" smtClean="0"/>
              <a:t>some </a:t>
            </a:r>
            <a:r>
              <a:rPr lang="en-US" sz="2000" dirty="0"/>
              <a:t>travel agencies also </a:t>
            </a:r>
            <a:r>
              <a:rPr lang="en-US" sz="2000" dirty="0" err="1"/>
              <a:t>specialise</a:t>
            </a:r>
            <a:r>
              <a:rPr lang="en-US" sz="2000" dirty="0"/>
              <a:t> in the sale of domestic tourism packages.</a:t>
            </a:r>
          </a:p>
          <a:p>
            <a:pPr marL="342900" indent="-342900">
              <a:buClr>
                <a:srgbClr val="0070C0"/>
              </a:buClr>
              <a:buSzPct val="80000"/>
              <a:buFont typeface="Arial" panose="020B0604020202020204" pitchFamily="34" charset="0"/>
              <a:buChar char="►"/>
            </a:pPr>
            <a:r>
              <a:rPr lang="en-US" sz="2000" dirty="0"/>
              <a:t>Travel agents do not act exactly the same as other retailers. They do not necessarily ‘buy-in’ stock in advance to sell on to customers. Instead, they tend to react to the demands of the customers and contact the suppliers, on the behalf of the customer, to seek out the availability of the desired product.</a:t>
            </a:r>
            <a:endParaRPr lang="en-US" sz="20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59398" name="Picture 6" descr="Image result for what a travel agent do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1195731"/>
            <a:ext cx="3381114" cy="2560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8594159"/>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21033" cy="5516895"/>
          </a:xfrm>
          <a:prstGeom prst="rect">
            <a:avLst/>
          </a:prstGeom>
        </p:spPr>
        <p:txBody>
          <a:bodyPr wrap="square">
            <a:spAutoFit/>
          </a:bodyPr>
          <a:lstStyle/>
          <a:p>
            <a:pPr>
              <a:buClr>
                <a:srgbClr val="0070C0"/>
              </a:buClr>
              <a:buSzPct val="80000"/>
            </a:pPr>
            <a:r>
              <a:rPr lang="en-US" sz="2350" b="1" dirty="0">
                <a:solidFill>
                  <a:srgbClr val="C00000"/>
                </a:solidFill>
              </a:rPr>
              <a:t>Products and services offered</a:t>
            </a:r>
          </a:p>
          <a:p>
            <a:pPr marL="342900" indent="-342900">
              <a:buClr>
                <a:srgbClr val="0070C0"/>
              </a:buClr>
              <a:buSzPct val="80000"/>
              <a:buFont typeface="Arial" panose="020B0604020202020204" pitchFamily="34" charset="0"/>
              <a:buChar char="►"/>
            </a:pPr>
            <a:r>
              <a:rPr lang="en-US" sz="2350" dirty="0"/>
              <a:t>Along with the overseas holiday package which is main product associated with travel agencies, most travel agencies offer a much broader range of products and services including:</a:t>
            </a:r>
          </a:p>
          <a:p>
            <a:pPr marL="685800" indent="-342900">
              <a:buClr>
                <a:srgbClr val="0070C0"/>
              </a:buClr>
              <a:buSzPct val="80000"/>
              <a:buFont typeface="Wingdings" panose="05000000000000000000" pitchFamily="2" charset="2"/>
              <a:buChar char="§"/>
            </a:pPr>
            <a:r>
              <a:rPr lang="en-US" sz="2350" dirty="0"/>
              <a:t>information on health requirements.</a:t>
            </a:r>
          </a:p>
          <a:p>
            <a:pPr marL="685800" indent="-342900">
              <a:buClr>
                <a:srgbClr val="0070C0"/>
              </a:buClr>
              <a:buSzPct val="80000"/>
              <a:buFont typeface="Wingdings" panose="05000000000000000000" pitchFamily="2" charset="2"/>
              <a:buChar char="§"/>
            </a:pPr>
            <a:r>
              <a:rPr lang="en-US" sz="2350" dirty="0" smtClean="0"/>
              <a:t>excursions </a:t>
            </a:r>
            <a:r>
              <a:rPr lang="en-US" sz="2350" dirty="0"/>
              <a:t>and entrance tickets to tourist</a:t>
            </a:r>
          </a:p>
          <a:p>
            <a:pPr marL="685800" indent="-342900">
              <a:buClr>
                <a:srgbClr val="0070C0"/>
              </a:buClr>
              <a:buSzPct val="80000"/>
              <a:buFont typeface="Wingdings" panose="05000000000000000000" pitchFamily="2" charset="2"/>
              <a:buChar char="§"/>
            </a:pPr>
            <a:r>
              <a:rPr lang="en-US" sz="2350" dirty="0" smtClean="0"/>
              <a:t>flights</a:t>
            </a:r>
            <a:r>
              <a:rPr lang="en-US" sz="2350" dirty="0"/>
              <a:t>, coach, rail and ferry bookings accommodation bookings travel insurance </a:t>
            </a:r>
            <a:r>
              <a:rPr lang="en-US" sz="2350" dirty="0" smtClean="0"/>
              <a:t/>
            </a:r>
            <a:br>
              <a:rPr lang="en-US" sz="2350" dirty="0" smtClean="0"/>
            </a:br>
            <a:r>
              <a:rPr lang="en-US" sz="2350" dirty="0" smtClean="0"/>
              <a:t>theatre </a:t>
            </a:r>
            <a:r>
              <a:rPr lang="en-US" sz="2350" dirty="0"/>
              <a:t>bookings car hire</a:t>
            </a:r>
          </a:p>
          <a:p>
            <a:pPr marL="685800" indent="-342900">
              <a:buClr>
                <a:srgbClr val="0070C0"/>
              </a:buClr>
              <a:buSzPct val="80000"/>
              <a:buFont typeface="Wingdings" panose="05000000000000000000" pitchFamily="2" charset="2"/>
              <a:buChar char="§"/>
            </a:pPr>
            <a:r>
              <a:rPr lang="en-US" sz="2350" dirty="0"/>
              <a:t>short breaks cruise holidays</a:t>
            </a:r>
          </a:p>
          <a:p>
            <a:pPr marL="685800" indent="-342900">
              <a:buClr>
                <a:srgbClr val="0070C0"/>
              </a:buClr>
              <a:buSzPct val="80000"/>
              <a:buFont typeface="Wingdings" panose="05000000000000000000" pitchFamily="2" charset="2"/>
              <a:buChar char="§"/>
            </a:pPr>
            <a:r>
              <a:rPr lang="en-US" sz="2350" dirty="0" smtClean="0"/>
              <a:t>attractions</a:t>
            </a:r>
            <a:endParaRPr lang="en-US" sz="2350" dirty="0"/>
          </a:p>
          <a:p>
            <a:pPr marL="685800" indent="-342900">
              <a:buClr>
                <a:srgbClr val="0070C0"/>
              </a:buClr>
              <a:buSzPct val="80000"/>
              <a:buFont typeface="Wingdings" panose="05000000000000000000" pitchFamily="2" charset="2"/>
              <a:buChar char="§"/>
            </a:pPr>
            <a:r>
              <a:rPr lang="en-US" sz="2350" dirty="0"/>
              <a:t>foreign exchange</a:t>
            </a:r>
          </a:p>
          <a:p>
            <a:pPr marL="685800" indent="-342900">
              <a:buClr>
                <a:srgbClr val="0070C0"/>
              </a:buClr>
              <a:buSzPct val="80000"/>
              <a:buFont typeface="Wingdings" panose="05000000000000000000" pitchFamily="2" charset="2"/>
              <a:buChar char="§"/>
            </a:pPr>
            <a:r>
              <a:rPr lang="en-US" sz="2350" dirty="0"/>
              <a:t>passport and visa applications</a:t>
            </a:r>
          </a:p>
          <a:p>
            <a:pPr marL="685800" indent="-342900">
              <a:buClr>
                <a:srgbClr val="0070C0"/>
              </a:buClr>
              <a:buSzPct val="80000"/>
              <a:buFont typeface="Wingdings" panose="05000000000000000000" pitchFamily="2" charset="2"/>
              <a:buChar char="§"/>
            </a:pPr>
            <a:r>
              <a:rPr lang="en-US" sz="2350" dirty="0"/>
              <a:t>airport </a:t>
            </a:r>
            <a:r>
              <a:rPr lang="en-US" sz="2350" dirty="0" smtClean="0"/>
              <a:t>parking</a:t>
            </a:r>
            <a:endParaRPr lang="en-US" sz="235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2" name="Picture 1"/>
          <p:cNvPicPr>
            <a:picLocks noChangeAspect="1"/>
          </p:cNvPicPr>
          <p:nvPr/>
        </p:nvPicPr>
        <p:blipFill rotWithShape="1">
          <a:blip r:embed="rId4" cstate="print">
            <a:lum bright="11000" contrast="-5000"/>
            <a:extLst>
              <a:ext uri="{28A0092B-C50C-407E-A947-70E740481C1C}">
                <a14:useLocalDpi xmlns:a14="http://schemas.microsoft.com/office/drawing/2010/main" val="0"/>
              </a:ext>
            </a:extLst>
          </a:blip>
          <a:srcRect r="10625"/>
          <a:stretch/>
        </p:blipFill>
        <p:spPr>
          <a:xfrm>
            <a:off x="5004048" y="4166776"/>
            <a:ext cx="3911918" cy="2502584"/>
          </a:xfrm>
          <a:prstGeom prst="rect">
            <a:avLst/>
          </a:prstGeom>
        </p:spPr>
      </p:pic>
    </p:spTree>
    <p:extLst>
      <p:ext uri="{BB962C8B-B14F-4D97-AF65-F5344CB8AC3E}">
        <p14:creationId xmlns:p14="http://schemas.microsoft.com/office/powerpoint/2010/main" val="378240109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C</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C</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relevant factual information and communicate ideas and opinions in a </a:t>
            </a:r>
            <a:r>
              <a:rPr lang="en-US" sz="2050" dirty="0" smtClean="0"/>
              <a:t>mostly accurate </a:t>
            </a:r>
            <a:r>
              <a:rPr lang="en-US" sz="2050" dirty="0"/>
              <a:t>and logical manner</a:t>
            </a:r>
          </a:p>
          <a:p>
            <a:pPr marL="342900" indent="-342900">
              <a:buClr>
                <a:srgbClr val="0070C0"/>
              </a:buClr>
              <a:buFont typeface="Arial" panose="020B0604020202020204" pitchFamily="34" charset="0"/>
              <a:buChar char="•"/>
            </a:pPr>
            <a:r>
              <a:rPr lang="en-US" sz="2050" dirty="0" smtClean="0"/>
              <a:t>Demonstrate </a:t>
            </a:r>
            <a:r>
              <a:rPr lang="en-US" sz="2050" dirty="0"/>
              <a:t>sound use of travel and tourism industry terminology, including commonly </a:t>
            </a:r>
            <a:r>
              <a:rPr lang="en-US" sz="2050" dirty="0" smtClean="0"/>
              <a:t>used definitions</a:t>
            </a:r>
            <a:r>
              <a:rPr lang="en-US" sz="2050" dirty="0"/>
              <a:t>, concepts, models and patterns, although with some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relevant examples, to </a:t>
            </a:r>
            <a:r>
              <a:rPr lang="en-US" sz="2050" dirty="0" err="1"/>
              <a:t>recognise</a:t>
            </a:r>
            <a:r>
              <a:rPr lang="en-US" sz="2050" dirty="0"/>
              <a:t> some patterns </a:t>
            </a:r>
            <a:r>
              <a:rPr lang="en-US" sz="2050" dirty="0" smtClean="0"/>
              <a:t>and to </a:t>
            </a:r>
            <a:r>
              <a:rPr lang="en-US" sz="2050" dirty="0"/>
              <a:t>attempt analysis of some evidence</a:t>
            </a:r>
          </a:p>
          <a:p>
            <a:pPr marL="342900" indent="-342900">
              <a:buClr>
                <a:srgbClr val="0070C0"/>
              </a:buClr>
              <a:buFont typeface="Arial" panose="020B0604020202020204" pitchFamily="34" charset="0"/>
              <a:buChar char="•"/>
            </a:pPr>
            <a:r>
              <a:rPr lang="en-US" sz="2050" dirty="0" smtClean="0"/>
              <a:t>Present </a:t>
            </a:r>
            <a:r>
              <a:rPr lang="en-US" sz="2050" dirty="0"/>
              <a:t>valid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valid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and evaluate some choices, and attempt reasoned decisions, recommendations </a:t>
            </a:r>
            <a:r>
              <a:rPr lang="en-US" sz="2050" dirty="0" smtClean="0"/>
              <a:t>and judgements</a:t>
            </a:r>
            <a:endParaRPr lang="en-US" sz="2050" dirty="0"/>
          </a:p>
          <a:p>
            <a:pPr marL="342900" indent="-342900">
              <a:buClr>
                <a:srgbClr val="0070C0"/>
              </a:buClr>
              <a:buFont typeface="Arial" panose="020B0604020202020204" pitchFamily="34" charset="0"/>
              <a:buChar char="•"/>
            </a:pPr>
            <a:r>
              <a:rPr lang="en-US" sz="2050" dirty="0" smtClean="0"/>
              <a:t>Draw </a:t>
            </a:r>
            <a:r>
              <a:rPr lang="en-US" sz="2050" dirty="0"/>
              <a:t>sound conclusions by a consideration of some of the evidence</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8185" y="1124744"/>
            <a:ext cx="8721033" cy="5687711"/>
          </a:xfrm>
          <a:prstGeom prst="rect">
            <a:avLst/>
          </a:prstGeom>
        </p:spPr>
        <p:txBody>
          <a:bodyPr wrap="square">
            <a:spAutoFit/>
          </a:bodyPr>
          <a:lstStyle/>
          <a:p>
            <a:pPr>
              <a:buClr>
                <a:srgbClr val="0070C0"/>
              </a:buClr>
              <a:buSzPct val="80000"/>
            </a:pPr>
            <a:r>
              <a:rPr lang="en-US" sz="2020" b="1" dirty="0" smtClean="0">
                <a:solidFill>
                  <a:srgbClr val="C00000"/>
                </a:solidFill>
              </a:rPr>
              <a:t>Understanding </a:t>
            </a:r>
            <a:r>
              <a:rPr lang="en-US" sz="2020" b="1" dirty="0">
                <a:solidFill>
                  <a:srgbClr val="C00000"/>
                </a:solidFill>
              </a:rPr>
              <a:t>travel agency appointments</a:t>
            </a:r>
          </a:p>
          <a:p>
            <a:pPr marL="342900" indent="-342900">
              <a:buClr>
                <a:srgbClr val="0070C0"/>
              </a:buClr>
              <a:buSzPct val="80000"/>
              <a:buFont typeface="Arial" panose="020B0604020202020204" pitchFamily="34" charset="0"/>
              <a:buChar char="►"/>
            </a:pPr>
            <a:r>
              <a:rPr lang="en-US" sz="2020" dirty="0"/>
              <a:t>It is important that travel agents know the terms and conditions under which they serve the interests of the suppliers, whose products and services they are selling. These business interests are clearly controlled by an individual agency agreement with each supplier that the travel agent represents. </a:t>
            </a:r>
            <a:endParaRPr lang="en-US" sz="2020" dirty="0" smtClean="0"/>
          </a:p>
          <a:p>
            <a:pPr marL="342900" indent="-342900">
              <a:buClr>
                <a:srgbClr val="0070C0"/>
              </a:buClr>
              <a:buSzPct val="80000"/>
              <a:buFont typeface="Arial" panose="020B0604020202020204" pitchFamily="34" charset="0"/>
              <a:buChar char="►"/>
            </a:pPr>
            <a:r>
              <a:rPr lang="en-US" sz="2020" dirty="0" smtClean="0"/>
              <a:t>The </a:t>
            </a:r>
            <a:r>
              <a:rPr lang="en-US" sz="2020" dirty="0"/>
              <a:t>most common type of agreement is made with tour operators, whereby the travel agent agrees to sell the packages offered by the tour operator in return for an agreed amount of commission. The </a:t>
            </a:r>
            <a:r>
              <a:rPr lang="en-US" sz="2020" dirty="0" smtClean="0"/>
              <a:t>travel </a:t>
            </a:r>
            <a:r>
              <a:rPr lang="en-US" sz="2020" dirty="0"/>
              <a:t>agent will then also make agreements with all the individual principals it represents such as ferry companies, coach companies, hotel chains etc.</a:t>
            </a:r>
          </a:p>
          <a:p>
            <a:pPr marL="342900" indent="-342900">
              <a:buClr>
                <a:srgbClr val="0070C0"/>
              </a:buClr>
              <a:buSzPct val="80000"/>
              <a:buFont typeface="Arial" panose="020B0604020202020204" pitchFamily="34" charset="0"/>
              <a:buChar char="►"/>
            </a:pPr>
            <a:r>
              <a:rPr lang="en-US" sz="2020" dirty="0"/>
              <a:t>These agreements set out the policies and procedures that the travel agent should follow in relation to:</a:t>
            </a:r>
          </a:p>
          <a:p>
            <a:pPr marL="685800" indent="-342900">
              <a:buClr>
                <a:srgbClr val="0070C0"/>
              </a:buClr>
              <a:buSzPct val="80000"/>
              <a:buFont typeface="Wingdings" panose="05000000000000000000" pitchFamily="2" charset="2"/>
              <a:buChar char="§"/>
            </a:pPr>
            <a:r>
              <a:rPr lang="en-US" sz="2020" dirty="0" smtClean="0"/>
              <a:t>issuing </a:t>
            </a:r>
            <a:r>
              <a:rPr lang="en-US" sz="2020" dirty="0"/>
              <a:t>tickets, voucher and other travel related documentation:</a:t>
            </a:r>
          </a:p>
          <a:p>
            <a:pPr marL="685800" indent="-342900">
              <a:buClr>
                <a:srgbClr val="0070C0"/>
              </a:buClr>
              <a:buSzPct val="80000"/>
              <a:buFont typeface="Wingdings" panose="05000000000000000000" pitchFamily="2" charset="2"/>
              <a:buChar char="§"/>
            </a:pPr>
            <a:r>
              <a:rPr lang="en-US" sz="2020" dirty="0" smtClean="0"/>
              <a:t>cancellations </a:t>
            </a:r>
            <a:r>
              <a:rPr lang="en-US" sz="2020" dirty="0"/>
              <a:t>and refunds;</a:t>
            </a:r>
          </a:p>
          <a:p>
            <a:pPr marL="685800" indent="-342900">
              <a:buClr>
                <a:srgbClr val="0070C0"/>
              </a:buClr>
              <a:buSzPct val="80000"/>
              <a:buFont typeface="Wingdings" panose="05000000000000000000" pitchFamily="2" charset="2"/>
              <a:buChar char="§"/>
            </a:pPr>
            <a:r>
              <a:rPr lang="en-US" sz="2020" dirty="0" smtClean="0"/>
              <a:t>racking </a:t>
            </a:r>
            <a:r>
              <a:rPr lang="en-US" sz="2020" dirty="0"/>
              <a:t>of tour operator’s brochures;</a:t>
            </a:r>
          </a:p>
          <a:p>
            <a:pPr marL="685800" indent="-342900">
              <a:buClr>
                <a:srgbClr val="0070C0"/>
              </a:buClr>
              <a:buSzPct val="80000"/>
              <a:buFont typeface="Wingdings" panose="05000000000000000000" pitchFamily="2" charset="2"/>
              <a:buChar char="§"/>
            </a:pPr>
            <a:r>
              <a:rPr lang="en-US" sz="2020" dirty="0" smtClean="0"/>
              <a:t>accounting </a:t>
            </a:r>
            <a:r>
              <a:rPr lang="en-US" sz="2020" dirty="0"/>
              <a:t>for the payment of deposits and balances.</a:t>
            </a:r>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85529914"/>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6192686" cy="5509200"/>
          </a:xfrm>
          <a:prstGeom prst="rect">
            <a:avLst/>
          </a:prstGeom>
        </p:spPr>
        <p:txBody>
          <a:bodyPr wrap="square">
            <a:spAutoFit/>
          </a:bodyPr>
          <a:lstStyle/>
          <a:p>
            <a:pPr>
              <a:buClr>
                <a:srgbClr val="0070C0"/>
              </a:buClr>
              <a:buSzPct val="80000"/>
            </a:pPr>
            <a:r>
              <a:rPr lang="en-US" sz="2200" b="1" dirty="0" smtClean="0">
                <a:solidFill>
                  <a:srgbClr val="C00000"/>
                </a:solidFill>
              </a:rPr>
              <a:t>Operating </a:t>
            </a:r>
            <a:r>
              <a:rPr lang="en-US" sz="2200" b="1" dirty="0">
                <a:solidFill>
                  <a:srgbClr val="C00000"/>
                </a:solidFill>
              </a:rPr>
              <a:t>characteristics of travel agencies</a:t>
            </a:r>
          </a:p>
          <a:p>
            <a:pPr marL="342900" indent="-342900">
              <a:buClr>
                <a:srgbClr val="0070C0"/>
              </a:buClr>
              <a:buSzPct val="80000"/>
              <a:buFont typeface="Arial" panose="020B0604020202020204" pitchFamily="34" charset="0"/>
              <a:buChar char="►"/>
            </a:pPr>
            <a:r>
              <a:rPr lang="en-US" sz="2200" dirty="0"/>
              <a:t>As with tour operators, travel agents operate within the private sector and are profit seeking. Many travel agents are located in areas with high visibility to attract passing trade. </a:t>
            </a:r>
            <a:endParaRPr lang="en-US" sz="2200" dirty="0" smtClean="0"/>
          </a:p>
          <a:p>
            <a:pPr marL="342900" indent="-342900">
              <a:buClr>
                <a:srgbClr val="0070C0"/>
              </a:buClr>
              <a:buSzPct val="80000"/>
              <a:buFont typeface="Arial" panose="020B0604020202020204" pitchFamily="34" charset="0"/>
              <a:buChar char="►"/>
            </a:pPr>
            <a:r>
              <a:rPr lang="en-US" sz="2200" dirty="0" smtClean="0"/>
              <a:t>However</a:t>
            </a:r>
            <a:r>
              <a:rPr lang="en-US" sz="2200" dirty="0"/>
              <a:t>, with advances in technology, there is a growing trend for people to use the services of online travel agents. This is because of the convenience associated with the 24 hour availability of the Internet.</a:t>
            </a:r>
          </a:p>
          <a:p>
            <a:pPr marL="342900" indent="-342900">
              <a:buClr>
                <a:srgbClr val="0070C0"/>
              </a:buClr>
              <a:buSzPct val="80000"/>
              <a:buFont typeface="Arial" panose="020B0604020202020204" pitchFamily="34" charset="0"/>
              <a:buChar char="►"/>
            </a:pPr>
            <a:r>
              <a:rPr lang="en-US" sz="2200" dirty="0"/>
              <a:t>Below is a screen shot of the ebookers.com website. This is an example of an online travel agency, through which tourists can research and make holiday and travel arrangements.</a:t>
            </a:r>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60418" name="Picture 2" descr="Image result for travel agent sho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4859" y="1144216"/>
            <a:ext cx="2530412" cy="1676399"/>
          </a:xfrm>
          <a:prstGeom prst="rect">
            <a:avLst/>
          </a:prstGeom>
          <a:noFill/>
          <a:extLst>
            <a:ext uri="{909E8E84-426E-40DD-AFC4-6F175D3DCCD1}">
              <a14:hiddenFill xmlns:a14="http://schemas.microsoft.com/office/drawing/2010/main">
                <a:solidFill>
                  <a:srgbClr val="FFFFFF"/>
                </a:solidFill>
              </a14:hiddenFill>
            </a:ext>
          </a:extLst>
        </p:spPr>
      </p:pic>
      <p:pic>
        <p:nvPicPr>
          <p:cNvPr id="60420" name="Picture 4" descr="Image result for travel agent shop egyp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94859" y="2920844"/>
            <a:ext cx="2530412" cy="2308356"/>
          </a:xfrm>
          <a:prstGeom prst="rect">
            <a:avLst/>
          </a:prstGeom>
          <a:noFill/>
          <a:extLst>
            <a:ext uri="{909E8E84-426E-40DD-AFC4-6F175D3DCCD1}">
              <a14:hiddenFill xmlns:a14="http://schemas.microsoft.com/office/drawing/2010/main">
                <a:solidFill>
                  <a:srgbClr val="FFFFFF"/>
                </a:solidFill>
              </a14:hiddenFill>
            </a:ext>
          </a:extLst>
        </p:spPr>
      </p:pic>
      <p:pic>
        <p:nvPicPr>
          <p:cNvPr id="60422" name="Picture 6"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199" y="5301208"/>
            <a:ext cx="2553071" cy="1332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0273335"/>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8" name="Rectangle 7"/>
          <p:cNvSpPr/>
          <p:nvPr/>
        </p:nvSpPr>
        <p:spPr>
          <a:xfrm>
            <a:off x="165110" y="1552321"/>
            <a:ext cx="8727370" cy="5117039"/>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1960" dirty="0"/>
              <a:t>ebookers.com is a leading pan-European online travel agency </a:t>
            </a:r>
            <a:r>
              <a:rPr lang="en-US" sz="1960" dirty="0" err="1"/>
              <a:t>specialising</a:t>
            </a:r>
            <a:r>
              <a:rPr lang="en-US" sz="1960" dirty="0"/>
              <a:t> in worldwide travel. It offers a wide range of travel products including a choice of over 250 airlines, more than 86,000 hotels, holidays, car hire and insurance, ebookers. com is part of Orbitz Worldwide (NYSE: OWW), a leading global online travel company. </a:t>
            </a:r>
            <a:endParaRPr lang="en-US" sz="1960" dirty="0" smtClean="0"/>
          </a:p>
          <a:p>
            <a:pPr marL="342900" indent="-342900">
              <a:buClr>
                <a:srgbClr val="C00000"/>
              </a:buClr>
              <a:buSzPct val="80000"/>
              <a:buFont typeface="Arial" panose="020B0604020202020204" pitchFamily="34" charset="0"/>
              <a:buChar char="►"/>
            </a:pPr>
            <a:r>
              <a:rPr lang="en-US" sz="1960" dirty="0" smtClean="0"/>
              <a:t>It </a:t>
            </a:r>
            <a:r>
              <a:rPr lang="en-US" sz="1960" dirty="0"/>
              <a:t>prides itself on its passion for travel and on its strong customer experience. The company offers a full range of travel products online and over the telephone. It also operates local online </a:t>
            </a:r>
            <a:r>
              <a:rPr lang="en-US" sz="1960" dirty="0" smtClean="0"/>
              <a:t>travel agencies </a:t>
            </a:r>
            <a:r>
              <a:rPr lang="en-US" sz="1960" dirty="0"/>
              <a:t>across 13 countries in Europe and its headquarters are in Central London.</a:t>
            </a:r>
          </a:p>
          <a:p>
            <a:pPr>
              <a:buClr>
                <a:srgbClr val="C00000"/>
              </a:buClr>
              <a:buSzPct val="80000"/>
            </a:pPr>
            <a:r>
              <a:rPr lang="en-US" sz="1960" b="1" dirty="0">
                <a:solidFill>
                  <a:srgbClr val="C00000"/>
                </a:solidFill>
              </a:rPr>
              <a:t>Why do customers shop with ebookers? </a:t>
            </a:r>
            <a:endParaRPr lang="en-US" sz="1960" b="1" dirty="0" smtClean="0">
              <a:solidFill>
                <a:srgbClr val="C00000"/>
              </a:solidFill>
            </a:endParaRPr>
          </a:p>
          <a:p>
            <a:pPr marL="342900" indent="-342900">
              <a:buClr>
                <a:srgbClr val="C00000"/>
              </a:buClr>
              <a:buSzPct val="80000"/>
              <a:buFont typeface="Arial" panose="020B0604020202020204" pitchFamily="34" charset="0"/>
              <a:buChar char="►"/>
            </a:pPr>
            <a:r>
              <a:rPr lang="en-US" sz="1960" dirty="0" smtClean="0"/>
              <a:t>Customers </a:t>
            </a:r>
            <a:r>
              <a:rPr lang="en-US" sz="1960" dirty="0"/>
              <a:t>visit ebookers.com for its travel expertise, range and value. They are a travel company that has embraced the internet, not the other way round. </a:t>
            </a:r>
            <a:endParaRPr lang="en-US" sz="1960" dirty="0" smtClean="0"/>
          </a:p>
          <a:p>
            <a:pPr marL="342900" indent="-342900">
              <a:buClr>
                <a:srgbClr val="C00000"/>
              </a:buClr>
              <a:buSzPct val="80000"/>
              <a:buFont typeface="Arial" panose="020B0604020202020204" pitchFamily="34" charset="0"/>
              <a:buChar char="►"/>
            </a:pPr>
            <a:r>
              <a:rPr lang="en-US" sz="1960" dirty="0" smtClean="0"/>
              <a:t>The </a:t>
            </a:r>
            <a:r>
              <a:rPr lang="en-US" sz="1960" dirty="0"/>
              <a:t>call centre and website teams have a passion, expertise and knowledge of travel which is reflected in the way they do business. The company is able to offer travel products at a discount of up to 75% off the standard prices</a:t>
            </a:r>
            <a:r>
              <a:rPr lang="en-US" sz="1960" dirty="0" smtClean="0"/>
              <a:t>.</a:t>
            </a:r>
            <a:endParaRPr lang="en-US" sz="1960" dirty="0"/>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2: Online travel agencies</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spTree>
    <p:extLst>
      <p:ext uri="{BB962C8B-B14F-4D97-AF65-F5344CB8AC3E}">
        <p14:creationId xmlns:p14="http://schemas.microsoft.com/office/powerpoint/2010/main" val="2193618961"/>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151</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8" name="Rectangle 7"/>
          <p:cNvSpPr/>
          <p:nvPr/>
        </p:nvSpPr>
        <p:spPr>
          <a:xfrm>
            <a:off x="165110" y="1551765"/>
            <a:ext cx="8727370" cy="5139869"/>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2000" dirty="0" smtClean="0"/>
              <a:t>It continues to grow in popularity </a:t>
            </a:r>
            <a:r>
              <a:rPr lang="en-US" sz="2000" dirty="0"/>
              <a:t>because of its close relationships with </a:t>
            </a:r>
            <a:r>
              <a:rPr lang="en-US" sz="2000" dirty="0" smtClean="0"/>
              <a:t>leading </a:t>
            </a:r>
            <a:r>
              <a:rPr lang="en-US" sz="2000" dirty="0"/>
              <a:t>travel suppliers which enables </a:t>
            </a:r>
            <a:r>
              <a:rPr lang="en-US" sz="2000" dirty="0" smtClean="0"/>
              <a:t>ebookers to </a:t>
            </a:r>
            <a:r>
              <a:rPr lang="en-US" sz="2000" dirty="0"/>
              <a:t>offer discounts, known as ‘negotiated’ </a:t>
            </a:r>
            <a:r>
              <a:rPr lang="en-US" sz="2000" dirty="0" smtClean="0"/>
              <a:t>or ‘merchant</a:t>
            </a:r>
            <a:r>
              <a:rPr lang="en-US" sz="2000" dirty="0"/>
              <a:t>’ fares, to its customers, </a:t>
            </a:r>
            <a:r>
              <a:rPr lang="en-US" sz="2000" dirty="0" smtClean="0"/>
              <a:t>ebookers.com sells to destinations around the world and has a particular </a:t>
            </a:r>
            <a:r>
              <a:rPr lang="en-US" sz="2000" dirty="0" err="1" smtClean="0"/>
              <a:t>speciality</a:t>
            </a:r>
            <a:r>
              <a:rPr lang="en-US" sz="2000" dirty="0" smtClean="0"/>
              <a:t> in long and mid haul destinations including Australasia, the Far east and the Americas.</a:t>
            </a:r>
          </a:p>
          <a:p>
            <a:pPr marL="342900" indent="-342900">
              <a:buClr>
                <a:srgbClr val="C00000"/>
              </a:buClr>
              <a:buSzPct val="80000"/>
              <a:buFont typeface="Arial" panose="020B0604020202020204" pitchFamily="34" charset="0"/>
              <a:buChar char="►"/>
            </a:pPr>
            <a:r>
              <a:rPr lang="en-US" sz="2000" dirty="0" smtClean="0"/>
              <a:t>Ebookers.com also offers travel insurance with one the world’s largest insurance providers, AIG, bureau de change and airport parking facilities, as well as </a:t>
            </a:r>
            <a:br>
              <a:rPr lang="en-US" sz="2000" dirty="0" smtClean="0"/>
            </a:br>
            <a:r>
              <a:rPr lang="en-US" sz="2000" dirty="0" smtClean="0"/>
              <a:t>assistance with </a:t>
            </a:r>
            <a:br>
              <a:rPr lang="en-US" sz="2000" dirty="0" smtClean="0"/>
            </a:br>
            <a:r>
              <a:rPr lang="en-US" sz="2000" dirty="0" smtClean="0"/>
              <a:t>processing visas </a:t>
            </a:r>
            <a:br>
              <a:rPr lang="en-US" sz="2000" dirty="0" smtClean="0"/>
            </a:br>
            <a:r>
              <a:rPr lang="en-US" sz="2000" dirty="0" smtClean="0"/>
              <a:t>for Australia.</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800" dirty="0"/>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2: Online travel agencies</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65540" name="Picture 4" descr="Image result for ebookers ticket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2523974" y="4120533"/>
            <a:ext cx="6296498" cy="2474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0051097"/>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45759" cy="5632311"/>
          </a:xfrm>
          <a:prstGeom prst="rect">
            <a:avLst/>
          </a:prstGeom>
        </p:spPr>
        <p:txBody>
          <a:bodyPr wrap="square">
            <a:spAutoFit/>
          </a:bodyPr>
          <a:lstStyle/>
          <a:p>
            <a:pPr>
              <a:buClr>
                <a:srgbClr val="0070C0"/>
              </a:buClr>
              <a:buSzPct val="80000"/>
            </a:pPr>
            <a:r>
              <a:rPr lang="en-US" sz="2000" b="1" dirty="0" smtClean="0">
                <a:solidFill>
                  <a:srgbClr val="C00000"/>
                </a:solidFill>
              </a:rPr>
              <a:t>Operating </a:t>
            </a:r>
            <a:r>
              <a:rPr lang="en-US" sz="2000" b="1" dirty="0">
                <a:solidFill>
                  <a:srgbClr val="C00000"/>
                </a:solidFill>
              </a:rPr>
              <a:t>characteristics of travel agencies</a:t>
            </a:r>
          </a:p>
          <a:p>
            <a:pPr marL="342900" indent="-342900">
              <a:buClr>
                <a:srgbClr val="0070C0"/>
              </a:buClr>
              <a:buSzPct val="80000"/>
              <a:buFont typeface="Arial" panose="020B0604020202020204" pitchFamily="34" charset="0"/>
              <a:buChar char="►"/>
            </a:pPr>
            <a:r>
              <a:rPr lang="en-US" sz="2000" dirty="0"/>
              <a:t>There is also a strong competition from the </a:t>
            </a:r>
            <a:r>
              <a:rPr lang="en-US" sz="2000" dirty="0" smtClean="0"/>
              <a:t/>
            </a:r>
            <a:br>
              <a:rPr lang="en-US" sz="2000" dirty="0" smtClean="0"/>
            </a:br>
            <a:r>
              <a:rPr lang="en-US" sz="2000" dirty="0" smtClean="0"/>
              <a:t>growth </a:t>
            </a:r>
            <a:r>
              <a:rPr lang="en-US" sz="2000" dirty="0"/>
              <a:t>in direct sales by some tour operators, </a:t>
            </a:r>
            <a:r>
              <a:rPr lang="en-US" sz="2000" dirty="0" smtClean="0"/>
              <a:t/>
            </a:r>
            <a:br>
              <a:rPr lang="en-US" sz="2000" dirty="0" smtClean="0"/>
            </a:br>
            <a:r>
              <a:rPr lang="en-US" sz="2000" dirty="0" smtClean="0"/>
              <a:t>which </a:t>
            </a:r>
            <a:r>
              <a:rPr lang="en-US" sz="2000" dirty="0"/>
              <a:t>means that travel agents need to be more </a:t>
            </a:r>
            <a:r>
              <a:rPr lang="en-US" sz="2000" dirty="0" smtClean="0"/>
              <a:t/>
            </a:r>
            <a:br>
              <a:rPr lang="en-US" sz="2000" dirty="0" smtClean="0"/>
            </a:br>
            <a:r>
              <a:rPr lang="en-US" sz="2000" dirty="0" smtClean="0"/>
              <a:t>flexible </a:t>
            </a:r>
            <a:r>
              <a:rPr lang="en-US" sz="2000" dirty="0"/>
              <a:t>in their approach. They offer high levels </a:t>
            </a:r>
            <a:r>
              <a:rPr lang="en-US" sz="2000" dirty="0" smtClean="0"/>
              <a:t/>
            </a:r>
            <a:br>
              <a:rPr lang="en-US" sz="2000" dirty="0" smtClean="0"/>
            </a:br>
            <a:r>
              <a:rPr lang="en-US" sz="2000" dirty="0" smtClean="0"/>
              <a:t>of </a:t>
            </a:r>
            <a:r>
              <a:rPr lang="en-US" sz="2000" dirty="0"/>
              <a:t>customer services and are not be so reliant on </a:t>
            </a:r>
            <a:r>
              <a:rPr lang="en-US" sz="2000" dirty="0" smtClean="0"/>
              <a:t/>
            </a:r>
            <a:br>
              <a:rPr lang="en-US" sz="2000" dirty="0" smtClean="0"/>
            </a:br>
            <a:r>
              <a:rPr lang="en-US" sz="2000" dirty="0" smtClean="0"/>
              <a:t>selling </a:t>
            </a:r>
            <a:r>
              <a:rPr lang="en-US" sz="2000" dirty="0"/>
              <a:t>only the traditional sun, sand and sea packages.</a:t>
            </a:r>
          </a:p>
          <a:p>
            <a:pPr marL="342900" indent="-342900">
              <a:buClr>
                <a:srgbClr val="0070C0"/>
              </a:buClr>
              <a:buSzPct val="80000"/>
              <a:buFont typeface="Arial" panose="020B0604020202020204" pitchFamily="34" charset="0"/>
              <a:buChar char="►"/>
            </a:pPr>
            <a:r>
              <a:rPr lang="en-US" sz="2000" dirty="0"/>
              <a:t>Travel agents these days are offering tailor-made packages, to cater to the specific needs and wants of leisure tourists seeking holiday experiences from the niche markets of, for example, adventure tourism, ecotourism or cultural tourism etc.</a:t>
            </a:r>
          </a:p>
          <a:p>
            <a:pPr marL="342900" indent="-342900">
              <a:buClr>
                <a:srgbClr val="0070C0"/>
              </a:buClr>
              <a:buSzPct val="80000"/>
              <a:buFont typeface="Arial" panose="020B0604020202020204" pitchFamily="34" charset="0"/>
              <a:buChar char="►"/>
            </a:pPr>
            <a:r>
              <a:rPr lang="en-US" sz="2000" dirty="0"/>
              <a:t>There are a number of small, independent travel agencies. These tend to be privately owned with a single retail outlet. There are also </a:t>
            </a:r>
            <a:r>
              <a:rPr lang="en-US" sz="2000" b="1" dirty="0" err="1" smtClean="0">
                <a:solidFill>
                  <a:srgbClr val="FF0000"/>
                </a:solidFill>
              </a:rPr>
              <a:t>miniples</a:t>
            </a:r>
            <a:r>
              <a:rPr lang="en-US" sz="2000" b="1" dirty="0" smtClean="0">
                <a:solidFill>
                  <a:srgbClr val="FF0000"/>
                </a:solidFill>
              </a:rPr>
              <a:t> -</a:t>
            </a:r>
            <a:r>
              <a:rPr lang="en-US" sz="2000" dirty="0" smtClean="0">
                <a:solidFill>
                  <a:srgbClr val="FF0000"/>
                </a:solidFill>
              </a:rPr>
              <a:t> </a:t>
            </a:r>
            <a:r>
              <a:rPr lang="en-US" sz="2000" dirty="0"/>
              <a:t>travel agencies with a small number of outlets in one geographical area. </a:t>
            </a:r>
            <a:endParaRPr lang="en-US" sz="2000" dirty="0" smtClean="0"/>
          </a:p>
          <a:p>
            <a:pPr marL="342900" indent="-342900">
              <a:buClr>
                <a:srgbClr val="0070C0"/>
              </a:buClr>
              <a:buSzPct val="80000"/>
              <a:buFont typeface="Arial" panose="020B0604020202020204" pitchFamily="34" charset="0"/>
              <a:buChar char="►"/>
            </a:pPr>
            <a:r>
              <a:rPr lang="en-US" sz="2000" dirty="0" smtClean="0"/>
              <a:t>However</a:t>
            </a:r>
            <a:r>
              <a:rPr lang="en-US" sz="2000" dirty="0"/>
              <a:t>, the market is dominated by the </a:t>
            </a:r>
            <a:r>
              <a:rPr lang="en-US" sz="2000" b="1" dirty="0" smtClean="0"/>
              <a:t>multiples - </a:t>
            </a:r>
            <a:r>
              <a:rPr lang="en-US" sz="2000" dirty="0">
                <a:solidFill>
                  <a:srgbClr val="FF0000"/>
                </a:solidFill>
              </a:rPr>
              <a:t>companies</a:t>
            </a:r>
            <a:r>
              <a:rPr lang="en-US" sz="2000" dirty="0"/>
              <a:t> which operate a large number of retail outlets under a single brand name. These are often part of a large chain as a result of the vertical integration of tour operators.</a:t>
            </a:r>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151</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pic>
        <p:nvPicPr>
          <p:cNvPr id="64514" name="Picture 2" descr="Image result for miniples travel agenci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28184" y="1124744"/>
            <a:ext cx="2664296" cy="1895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1269106"/>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45759" cy="5521512"/>
          </a:xfrm>
          <a:prstGeom prst="rect">
            <a:avLst/>
          </a:prstGeom>
        </p:spPr>
        <p:txBody>
          <a:bodyPr wrap="square">
            <a:spAutoFit/>
          </a:bodyPr>
          <a:lstStyle/>
          <a:p>
            <a:pPr>
              <a:buClr>
                <a:srgbClr val="0070C0"/>
              </a:buClr>
              <a:buSzPct val="80000"/>
            </a:pPr>
            <a:r>
              <a:rPr lang="en-US" sz="1960" b="1" dirty="0" smtClean="0">
                <a:solidFill>
                  <a:srgbClr val="C00000"/>
                </a:solidFill>
              </a:rPr>
              <a:t>Travel </a:t>
            </a:r>
            <a:r>
              <a:rPr lang="en-US" sz="1960" b="1" dirty="0">
                <a:solidFill>
                  <a:srgbClr val="C00000"/>
                </a:solidFill>
              </a:rPr>
              <a:t>agents and consumer protection</a:t>
            </a:r>
          </a:p>
          <a:p>
            <a:pPr marL="342900" indent="-342900">
              <a:buClr>
                <a:srgbClr val="0070C0"/>
              </a:buClr>
              <a:buSzPct val="80000"/>
              <a:buFont typeface="Arial" panose="020B0604020202020204" pitchFamily="34" charset="0"/>
              <a:buChar char="►"/>
            </a:pPr>
            <a:r>
              <a:rPr lang="en-US" sz="1960" dirty="0"/>
              <a:t>In the same way that tour operators often enter into bonding and licensing schemes to ensure that customers are protected in the event of the financial failure of any component part of package holiday, many travel agents around the world are also licensed and/or bonded in the same way.</a:t>
            </a:r>
          </a:p>
          <a:p>
            <a:pPr marL="342900" indent="-342900">
              <a:buClr>
                <a:srgbClr val="0070C0"/>
              </a:buClr>
              <a:buSzPct val="80000"/>
              <a:buFont typeface="Arial" panose="020B0604020202020204" pitchFamily="34" charset="0"/>
              <a:buChar char="►"/>
            </a:pPr>
            <a:r>
              <a:rPr lang="en-US" sz="1960" dirty="0"/>
              <a:t>For example, International Air Transport Association (LATA) simplifies the business relationship between travel agents and airlines. Some 60,000 IATA travel agents worldwide currently benefit from IATA accreditation. Some of the benefits of IATA accreditation for travel agents are as </a:t>
            </a:r>
            <a:r>
              <a:rPr lang="en-US" sz="1960" dirty="0" smtClean="0"/>
              <a:t>following:</a:t>
            </a:r>
          </a:p>
          <a:p>
            <a:pPr marL="685800" indent="-342900">
              <a:buClr>
                <a:srgbClr val="0070C0"/>
              </a:buClr>
              <a:buSzPct val="80000"/>
              <a:buFont typeface="Wingdings" panose="05000000000000000000" pitchFamily="2" charset="2"/>
              <a:buChar char="§"/>
            </a:pPr>
            <a:r>
              <a:rPr lang="en-US" sz="1960" dirty="0"/>
              <a:t>A single Agency Agreement which </a:t>
            </a:r>
            <a:r>
              <a:rPr lang="en-US" sz="1960" dirty="0" err="1"/>
              <a:t>authorises</a:t>
            </a:r>
            <a:r>
              <a:rPr lang="en-US" sz="1960" dirty="0"/>
              <a:t> the sale of international and/or domestic tickets.</a:t>
            </a:r>
          </a:p>
          <a:p>
            <a:pPr marL="685800" indent="-342900">
              <a:buClr>
                <a:srgbClr val="0070C0"/>
              </a:buClr>
              <a:buSzPct val="80000"/>
              <a:buFont typeface="Wingdings" panose="05000000000000000000" pitchFamily="2" charset="2"/>
              <a:buChar char="§"/>
            </a:pPr>
            <a:r>
              <a:rPr lang="en-US" sz="1960" dirty="0"/>
              <a:t>IATA’s Billing and Settlement Plan, which is an efficient </a:t>
            </a:r>
            <a:r>
              <a:rPr lang="en-US" sz="1960" dirty="0" smtClean="0"/>
              <a:t>interface </a:t>
            </a:r>
            <a:r>
              <a:rPr lang="en-US" sz="1960" dirty="0"/>
              <a:t>for invoicing and payment between the agent, airlines and transport providers.</a:t>
            </a:r>
          </a:p>
          <a:p>
            <a:pPr marL="685800" indent="-342900">
              <a:buClr>
                <a:srgbClr val="0070C0"/>
              </a:buClr>
              <a:buSzPct val="80000"/>
              <a:buFont typeface="Wingdings" panose="05000000000000000000" pitchFamily="2" charset="2"/>
              <a:buChar char="§"/>
            </a:pPr>
            <a:r>
              <a:rPr lang="en-US" sz="1960" dirty="0"/>
              <a:t>Unique identification throughout the global travel industry </a:t>
            </a:r>
            <a:r>
              <a:rPr lang="en-US" sz="1960" dirty="0" smtClean="0"/>
              <a:t>with </a:t>
            </a:r>
            <a:r>
              <a:rPr lang="en-US" sz="1960" dirty="0"/>
              <a:t>the ‘IATA Numeric Code’.</a:t>
            </a:r>
          </a:p>
          <a:p>
            <a:pPr marL="685800" indent="-342900">
              <a:buClr>
                <a:srgbClr val="0070C0"/>
              </a:buClr>
              <a:buSzPct val="80000"/>
              <a:buFont typeface="Wingdings" panose="05000000000000000000" pitchFamily="2" charset="2"/>
              <a:buChar char="§"/>
            </a:pPr>
            <a:r>
              <a:rPr lang="en-US" sz="1960" dirty="0"/>
              <a:t>Standardised procedures to ensure fair dealings with the </a:t>
            </a:r>
            <a:r>
              <a:rPr lang="en-US" sz="1960" dirty="0" smtClean="0"/>
              <a:t>airlines.</a:t>
            </a:r>
            <a:endParaRPr lang="en-US" sz="196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151</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Tree>
    <p:extLst>
      <p:ext uri="{BB962C8B-B14F-4D97-AF65-F5344CB8AC3E}">
        <p14:creationId xmlns:p14="http://schemas.microsoft.com/office/powerpoint/2010/main" val="3373475845"/>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152</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5" name="Rounded Rectangle 4"/>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30" b="1" dirty="0" smtClean="0">
                <a:solidFill>
                  <a:srgbClr val="C00000"/>
                </a:solidFill>
                <a:latin typeface="Arial" panose="020B0604020202020204" pitchFamily="34" charset="0"/>
                <a:cs typeface="Arial" panose="020B0604020202020204" pitchFamily="34" charset="0"/>
              </a:rPr>
              <a:t>Example</a:t>
            </a:r>
            <a:endParaRPr lang="en-US" sz="2130" b="1" dirty="0">
              <a:solidFill>
                <a:srgbClr val="C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sz="2130" dirty="0">
                <a:solidFill>
                  <a:schemeClr val="tx1"/>
                </a:solidFill>
                <a:latin typeface="Arial" panose="020B0604020202020204" pitchFamily="34" charset="0"/>
                <a:cs typeface="Arial" panose="020B0604020202020204" pitchFamily="34" charset="0"/>
              </a:rPr>
              <a:t>The ASTA logo is </a:t>
            </a:r>
            <a:r>
              <a:rPr lang="en-US" sz="2130" dirty="0" err="1">
                <a:solidFill>
                  <a:schemeClr val="tx1"/>
                </a:solidFill>
                <a:latin typeface="Arial" panose="020B0604020202020204" pitchFamily="34" charset="0"/>
                <a:cs typeface="Arial" panose="020B0604020202020204" pitchFamily="34" charset="0"/>
              </a:rPr>
              <a:t>recognised</a:t>
            </a:r>
            <a:r>
              <a:rPr lang="en-US" sz="2130" dirty="0">
                <a:solidFill>
                  <a:schemeClr val="tx1"/>
                </a:solidFill>
                <a:latin typeface="Arial" panose="020B0604020202020204" pitchFamily="34" charset="0"/>
                <a:cs typeface="Arial" panose="020B0604020202020204" pitchFamily="34" charset="0"/>
              </a:rPr>
              <a:t> </a:t>
            </a:r>
            <a:r>
              <a:rPr lang="en-US" sz="2130" dirty="0" smtClean="0">
                <a:solidFill>
                  <a:schemeClr val="tx1"/>
                </a:solidFill>
                <a:latin typeface="Arial" panose="020B0604020202020204" pitchFamily="34" charset="0"/>
                <a:cs typeface="Arial" panose="020B0604020202020204" pitchFamily="34" charset="0"/>
              </a:rPr>
              <a:t/>
            </a:r>
            <a:br>
              <a:rPr lang="en-US" sz="2130" dirty="0" smtClean="0">
                <a:solidFill>
                  <a:schemeClr val="tx1"/>
                </a:solidFill>
                <a:latin typeface="Arial" panose="020B0604020202020204" pitchFamily="34" charset="0"/>
                <a:cs typeface="Arial" panose="020B0604020202020204" pitchFamily="34" charset="0"/>
              </a:rPr>
            </a:br>
            <a:r>
              <a:rPr lang="en-US" sz="2130" dirty="0" smtClean="0">
                <a:solidFill>
                  <a:schemeClr val="tx1"/>
                </a:solidFill>
                <a:latin typeface="Arial" panose="020B0604020202020204" pitchFamily="34" charset="0"/>
                <a:cs typeface="Arial" panose="020B0604020202020204" pitchFamily="34" charset="0"/>
              </a:rPr>
              <a:t>around the </a:t>
            </a:r>
            <a:r>
              <a:rPr lang="en-US" sz="2130" dirty="0">
                <a:solidFill>
                  <a:schemeClr val="tx1"/>
                </a:solidFill>
                <a:latin typeface="Arial" panose="020B0604020202020204" pitchFamily="34" charset="0"/>
                <a:cs typeface="Arial" panose="020B0604020202020204" pitchFamily="34" charset="0"/>
              </a:rPr>
              <a:t>world as a symbol </a:t>
            </a:r>
            <a:r>
              <a:rPr lang="en-US" sz="2130" dirty="0" smtClean="0">
                <a:solidFill>
                  <a:schemeClr val="tx1"/>
                </a:solidFill>
                <a:latin typeface="Arial" panose="020B0604020202020204" pitchFamily="34" charset="0"/>
                <a:cs typeface="Arial" panose="020B0604020202020204" pitchFamily="34" charset="0"/>
              </a:rPr>
              <a:t>of </a:t>
            </a:r>
            <a:br>
              <a:rPr lang="en-US" sz="2130" dirty="0" smtClean="0">
                <a:solidFill>
                  <a:schemeClr val="tx1"/>
                </a:solidFill>
                <a:latin typeface="Arial" panose="020B0604020202020204" pitchFamily="34" charset="0"/>
                <a:cs typeface="Arial" panose="020B0604020202020204" pitchFamily="34" charset="0"/>
              </a:rPr>
            </a:br>
            <a:r>
              <a:rPr lang="en-US" sz="2130" dirty="0" smtClean="0">
                <a:solidFill>
                  <a:schemeClr val="tx1"/>
                </a:solidFill>
                <a:latin typeface="Arial" panose="020B0604020202020204" pitchFamily="34" charset="0"/>
                <a:cs typeface="Arial" panose="020B0604020202020204" pitchFamily="34" charset="0"/>
              </a:rPr>
              <a:t>professionalism </a:t>
            </a:r>
            <a:r>
              <a:rPr lang="en-US" sz="2130" dirty="0">
                <a:solidFill>
                  <a:schemeClr val="tx1"/>
                </a:solidFill>
                <a:latin typeface="Arial" panose="020B0604020202020204" pitchFamily="34" charset="0"/>
                <a:cs typeface="Arial" panose="020B0604020202020204" pitchFamily="34" charset="0"/>
              </a:rPr>
              <a:t>and integrity. It </a:t>
            </a:r>
            <a:r>
              <a:rPr lang="en-US" sz="2130" dirty="0" smtClean="0">
                <a:solidFill>
                  <a:schemeClr val="tx1"/>
                </a:solidFill>
                <a:latin typeface="Arial" panose="020B0604020202020204" pitchFamily="34" charset="0"/>
                <a:cs typeface="Arial" panose="020B0604020202020204" pitchFamily="34" charset="0"/>
              </a:rPr>
              <a:t/>
            </a:r>
            <a:br>
              <a:rPr lang="en-US" sz="2130" dirty="0" smtClean="0">
                <a:solidFill>
                  <a:schemeClr val="tx1"/>
                </a:solidFill>
                <a:latin typeface="Arial" panose="020B0604020202020204" pitchFamily="34" charset="0"/>
                <a:cs typeface="Arial" panose="020B0604020202020204" pitchFamily="34" charset="0"/>
              </a:rPr>
            </a:br>
            <a:r>
              <a:rPr lang="en-US" sz="2130" dirty="0" smtClean="0">
                <a:solidFill>
                  <a:schemeClr val="tx1"/>
                </a:solidFill>
                <a:latin typeface="Arial" panose="020B0604020202020204" pitchFamily="34" charset="0"/>
                <a:cs typeface="Arial" panose="020B0604020202020204" pitchFamily="34" charset="0"/>
              </a:rPr>
              <a:t>shows </a:t>
            </a:r>
            <a:r>
              <a:rPr lang="en-US" sz="2130" dirty="0">
                <a:solidFill>
                  <a:schemeClr val="tx1"/>
                </a:solidFill>
                <a:latin typeface="Arial" panose="020B0604020202020204" pitchFamily="34" charset="0"/>
                <a:cs typeface="Arial" panose="020B0604020202020204" pitchFamily="34" charset="0"/>
              </a:rPr>
              <a:t>ASTA membership, and offers </a:t>
            </a:r>
            <a:r>
              <a:rPr lang="en-US" sz="2130" dirty="0" smtClean="0">
                <a:solidFill>
                  <a:schemeClr val="tx1"/>
                </a:solidFill>
                <a:latin typeface="Arial" panose="020B0604020202020204" pitchFamily="34" charset="0"/>
                <a:cs typeface="Arial" panose="020B0604020202020204" pitchFamily="34" charset="0"/>
              </a:rPr>
              <a:t/>
            </a:r>
            <a:br>
              <a:rPr lang="en-US" sz="2130" dirty="0" smtClean="0">
                <a:solidFill>
                  <a:schemeClr val="tx1"/>
                </a:solidFill>
                <a:latin typeface="Arial" panose="020B0604020202020204" pitchFamily="34" charset="0"/>
                <a:cs typeface="Arial" panose="020B0604020202020204" pitchFamily="34" charset="0"/>
              </a:rPr>
            </a:br>
            <a:r>
              <a:rPr lang="en-US" sz="2130" dirty="0" smtClean="0">
                <a:solidFill>
                  <a:schemeClr val="tx1"/>
                </a:solidFill>
                <a:latin typeface="Arial" panose="020B0604020202020204" pitchFamily="34" charset="0"/>
                <a:cs typeface="Arial" panose="020B0604020202020204" pitchFamily="34" charset="0"/>
              </a:rPr>
              <a:t>customers </a:t>
            </a:r>
            <a:r>
              <a:rPr lang="en-US" sz="2130" dirty="0">
                <a:solidFill>
                  <a:schemeClr val="tx1"/>
                </a:solidFill>
                <a:latin typeface="Arial" panose="020B0604020202020204" pitchFamily="34" charset="0"/>
                <a:cs typeface="Arial" panose="020B0604020202020204" pitchFamily="34" charset="0"/>
              </a:rPr>
              <a:t>reassurance that an </a:t>
            </a:r>
            <a:r>
              <a:rPr lang="en-US" sz="2130" dirty="0" smtClean="0">
                <a:solidFill>
                  <a:schemeClr val="tx1"/>
                </a:solidFill>
                <a:latin typeface="Arial" panose="020B0604020202020204" pitchFamily="34" charset="0"/>
                <a:cs typeface="Arial" panose="020B0604020202020204" pitchFamily="34" charset="0"/>
              </a:rPr>
              <a:t/>
            </a:r>
            <a:br>
              <a:rPr lang="en-US" sz="2130" dirty="0" smtClean="0">
                <a:solidFill>
                  <a:schemeClr val="tx1"/>
                </a:solidFill>
                <a:latin typeface="Arial" panose="020B0604020202020204" pitchFamily="34" charset="0"/>
                <a:cs typeface="Arial" panose="020B0604020202020204" pitchFamily="34" charset="0"/>
              </a:rPr>
            </a:br>
            <a:r>
              <a:rPr lang="en-US" sz="2130" dirty="0" smtClean="0">
                <a:solidFill>
                  <a:schemeClr val="tx1"/>
                </a:solidFill>
                <a:latin typeface="Arial" panose="020B0604020202020204" pitchFamily="34" charset="0"/>
                <a:cs typeface="Arial" panose="020B0604020202020204" pitchFamily="34" charset="0"/>
              </a:rPr>
              <a:t>agency </a:t>
            </a:r>
            <a:r>
              <a:rPr lang="en-US" sz="2130" dirty="0">
                <a:solidFill>
                  <a:schemeClr val="tx1"/>
                </a:solidFill>
                <a:latin typeface="Arial" panose="020B0604020202020204" pitchFamily="34" charset="0"/>
                <a:cs typeface="Arial" panose="020B0604020202020204" pitchFamily="34" charset="0"/>
              </a:rPr>
              <a:t>is reliable and trustworthy.</a:t>
            </a:r>
          </a:p>
          <a:p>
            <a:pPr marL="342900" indent="-342900">
              <a:buClr>
                <a:srgbClr val="C00000"/>
              </a:buClr>
              <a:buSzPct val="80000"/>
              <a:buFont typeface="Arial" panose="020B0604020202020204" pitchFamily="34" charset="0"/>
              <a:buChar char="►"/>
            </a:pPr>
            <a:r>
              <a:rPr lang="en-US" sz="2130" dirty="0">
                <a:solidFill>
                  <a:schemeClr val="tx1"/>
                </a:solidFill>
                <a:latin typeface="Arial" panose="020B0604020202020204" pitchFamily="34" charset="0"/>
                <a:cs typeface="Arial" panose="020B0604020202020204" pitchFamily="34" charset="0"/>
              </a:rPr>
              <a:t>ASTA, the American Society of Travel Agents, is the world’s largest association of travel professionals. Its members include travel agents and companies whose products they sell such as tours, cruises, hotels, car rentals etc. ASTA is the leading advocate for travel agents, the travel industry and the travelling public.</a:t>
            </a:r>
          </a:p>
          <a:p>
            <a:pPr marL="342900" indent="-342900">
              <a:buClr>
                <a:srgbClr val="C00000"/>
              </a:buClr>
              <a:buSzPct val="80000"/>
              <a:buFont typeface="Arial" panose="020B0604020202020204" pitchFamily="34" charset="0"/>
              <a:buChar char="►"/>
            </a:pPr>
            <a:r>
              <a:rPr lang="en-US" sz="2130" dirty="0">
                <a:solidFill>
                  <a:schemeClr val="tx1"/>
                </a:solidFill>
                <a:latin typeface="Arial" panose="020B0604020202020204" pitchFamily="34" charset="0"/>
                <a:cs typeface="Arial" panose="020B0604020202020204" pitchFamily="34" charset="0"/>
              </a:rPr>
              <a:t>They also have membership categories for students, travel schools, retail sellers and others.</a:t>
            </a:r>
          </a:p>
          <a:p>
            <a:pPr algn="ctr">
              <a:buClr>
                <a:srgbClr val="C00000"/>
              </a:buClr>
              <a:buSzPct val="80000"/>
            </a:pPr>
            <a:r>
              <a:rPr lang="en-US" sz="2130" i="1" dirty="0">
                <a:solidFill>
                  <a:schemeClr val="tx1"/>
                </a:solidFill>
                <a:latin typeface="Arial" panose="020B0604020202020204" pitchFamily="34" charset="0"/>
                <a:cs typeface="Arial" panose="020B0604020202020204" pitchFamily="34" charset="0"/>
              </a:rPr>
              <a:t>Adapted from: </a:t>
            </a:r>
            <a:r>
              <a:rPr lang="en-US" sz="2130" i="1" dirty="0">
                <a:solidFill>
                  <a:schemeClr val="tx1"/>
                </a:solidFill>
                <a:latin typeface="Arial" panose="020B0604020202020204" pitchFamily="34" charset="0"/>
                <a:cs typeface="Arial" panose="020B0604020202020204" pitchFamily="34" charset="0"/>
                <a:hlinkClick r:id="rId4"/>
              </a:rPr>
              <a:t>http://</a:t>
            </a:r>
            <a:r>
              <a:rPr lang="en-US" sz="2130" i="1" dirty="0" smtClean="0">
                <a:solidFill>
                  <a:schemeClr val="tx1"/>
                </a:solidFill>
                <a:latin typeface="Arial" panose="020B0604020202020204" pitchFamily="34" charset="0"/>
                <a:cs typeface="Arial" panose="020B0604020202020204" pitchFamily="34" charset="0"/>
                <a:hlinkClick r:id="rId4"/>
              </a:rPr>
              <a:t>www.asta.org/about/index</a:t>
            </a:r>
            <a:r>
              <a:rPr lang="en-US" sz="2130" i="1" dirty="0" smtClean="0">
                <a:solidFill>
                  <a:schemeClr val="tx1"/>
                </a:solidFill>
                <a:latin typeface="Arial" panose="020B0604020202020204" pitchFamily="34" charset="0"/>
                <a:cs typeface="Arial" panose="020B0604020202020204" pitchFamily="34" charset="0"/>
              </a:rPr>
              <a:t> (</a:t>
            </a:r>
            <a:r>
              <a:rPr lang="en-US" sz="2130" i="1" dirty="0">
                <a:solidFill>
                  <a:schemeClr val="tx1"/>
                </a:solidFill>
                <a:latin typeface="Arial" panose="020B0604020202020204" pitchFamily="34" charset="0"/>
                <a:cs typeface="Arial" panose="020B0604020202020204" pitchFamily="34" charset="0"/>
              </a:rPr>
              <a:t>Reprinted with the permission of ASTA)</a:t>
            </a:r>
          </a:p>
        </p:txBody>
      </p:sp>
      <p:pic>
        <p:nvPicPr>
          <p:cNvPr id="67586" name="Picture 2" descr="Image result for asta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064" y="1196752"/>
            <a:ext cx="3685177" cy="2304256"/>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7163140"/>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Image result for travel and tourism support faciliti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153316" y="2420888"/>
            <a:ext cx="5739163" cy="4248472"/>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179511" y="1124744"/>
            <a:ext cx="8745759" cy="4524315"/>
          </a:xfrm>
          <a:prstGeom prst="rect">
            <a:avLst/>
          </a:prstGeom>
        </p:spPr>
        <p:txBody>
          <a:bodyPr wrap="square">
            <a:spAutoFit/>
          </a:bodyPr>
          <a:lstStyle/>
          <a:p>
            <a:pPr>
              <a:buClr>
                <a:srgbClr val="0070C0"/>
              </a:buClr>
              <a:buSzPct val="80000"/>
            </a:pPr>
            <a:r>
              <a:rPr lang="en-US" sz="2400" b="1" dirty="0" smtClean="0">
                <a:solidFill>
                  <a:srgbClr val="C00000"/>
                </a:solidFill>
              </a:rPr>
              <a:t>Describe support facilities for travel and tourism</a:t>
            </a:r>
          </a:p>
          <a:p>
            <a:pPr marL="342900" indent="-342900">
              <a:buClr>
                <a:srgbClr val="0070C0"/>
              </a:buClr>
              <a:buSzPct val="80000"/>
              <a:buFont typeface="Arial" panose="020B0604020202020204" pitchFamily="34" charset="0"/>
              <a:buChar char="►"/>
            </a:pPr>
            <a:r>
              <a:rPr lang="en-US" sz="2400" dirty="0" smtClean="0"/>
              <a:t>We </a:t>
            </a:r>
            <a:r>
              <a:rPr lang="en-US" sz="2400" dirty="0"/>
              <a:t>know that many destinations rely on the contribution that travel and tourism makes to the economy. However, in order to attract tourists, </a:t>
            </a:r>
            <a:r>
              <a:rPr lang="en-US" sz="2400" dirty="0" smtClean="0"/>
              <a:t/>
            </a:r>
            <a:br>
              <a:rPr lang="en-US" sz="2400" dirty="0" smtClean="0"/>
            </a:br>
            <a:r>
              <a:rPr lang="en-US" sz="2400" dirty="0" smtClean="0"/>
              <a:t>a </a:t>
            </a:r>
            <a:r>
              <a:rPr lang="en-US" sz="2400" dirty="0"/>
              <a:t>destination must </a:t>
            </a:r>
            <a:r>
              <a:rPr lang="en-US" sz="2400" dirty="0" smtClean="0"/>
              <a:t/>
            </a:r>
            <a:br>
              <a:rPr lang="en-US" sz="2400" dirty="0" smtClean="0"/>
            </a:br>
            <a:r>
              <a:rPr lang="en-US" sz="2400" dirty="0" smtClean="0"/>
              <a:t>have </a:t>
            </a:r>
            <a:r>
              <a:rPr lang="en-US" sz="2400" dirty="0"/>
              <a:t>adequate </a:t>
            </a:r>
            <a:r>
              <a:rPr lang="en-US" sz="2400" dirty="0" smtClean="0"/>
              <a:t/>
            </a:r>
            <a:br>
              <a:rPr lang="en-US" sz="2400" dirty="0" smtClean="0"/>
            </a:br>
            <a:r>
              <a:rPr lang="en-US" sz="2400" dirty="0" smtClean="0"/>
              <a:t>infrastructure </a:t>
            </a:r>
            <a:r>
              <a:rPr lang="en-US" sz="2400" dirty="0"/>
              <a:t>and </a:t>
            </a:r>
            <a:r>
              <a:rPr lang="en-US" sz="2400" dirty="0" smtClean="0"/>
              <a:t/>
            </a:r>
            <a:br>
              <a:rPr lang="en-US" sz="2400" dirty="0" smtClean="0"/>
            </a:br>
            <a:r>
              <a:rPr lang="en-US" sz="2400" dirty="0" smtClean="0"/>
              <a:t>other </a:t>
            </a:r>
            <a:r>
              <a:rPr lang="en-US" sz="2400" dirty="0"/>
              <a:t>support </a:t>
            </a:r>
            <a:r>
              <a:rPr lang="en-US" sz="2400" dirty="0" smtClean="0"/>
              <a:t/>
            </a:r>
            <a:br>
              <a:rPr lang="en-US" sz="2400" dirty="0" smtClean="0"/>
            </a:br>
            <a:r>
              <a:rPr lang="en-US" sz="2400" dirty="0" smtClean="0"/>
              <a:t>facilities </a:t>
            </a:r>
            <a:r>
              <a:rPr lang="en-US" sz="2400" dirty="0"/>
              <a:t>to </a:t>
            </a:r>
            <a:r>
              <a:rPr lang="en-US" sz="2400" dirty="0" smtClean="0"/>
              <a:t/>
            </a:r>
            <a:br>
              <a:rPr lang="en-US" sz="2400" dirty="0" smtClean="0"/>
            </a:br>
            <a:r>
              <a:rPr lang="en-US" sz="2400" dirty="0" smtClean="0"/>
              <a:t>support </a:t>
            </a:r>
            <a:r>
              <a:rPr lang="en-US" sz="2400" dirty="0"/>
              <a:t>the </a:t>
            </a:r>
            <a:r>
              <a:rPr lang="en-US" sz="2400" dirty="0" smtClean="0"/>
              <a:t/>
            </a:r>
            <a:br>
              <a:rPr lang="en-US" sz="2400" dirty="0" smtClean="0"/>
            </a:br>
            <a:r>
              <a:rPr lang="en-US" sz="2400" dirty="0" smtClean="0"/>
              <a:t>number </a:t>
            </a:r>
            <a:r>
              <a:rPr lang="en-US" sz="2400" dirty="0"/>
              <a:t>of </a:t>
            </a:r>
            <a:r>
              <a:rPr lang="en-US" sz="2400" dirty="0" smtClean="0"/>
              <a:t>visitors </a:t>
            </a:r>
            <a:br>
              <a:rPr lang="en-US" sz="2400" dirty="0" smtClean="0"/>
            </a:br>
            <a:r>
              <a:rPr lang="en-US" sz="2400" dirty="0" smtClean="0"/>
              <a:t>that </a:t>
            </a:r>
            <a:r>
              <a:rPr lang="en-US" sz="2400" dirty="0"/>
              <a:t>stay </a:t>
            </a:r>
            <a:r>
              <a:rPr lang="en-US" sz="2400" dirty="0" smtClean="0"/>
              <a:t>there</a:t>
            </a:r>
            <a:r>
              <a:rPr lang="en-US" sz="2400" dirty="0"/>
              <a:t>.</a:t>
            </a:r>
          </a:p>
        </p:txBody>
      </p:sp>
      <p:sp>
        <p:nvSpPr>
          <p:cNvPr id="4" name="Round Same Side Corner Rectangle 3">
            <a:hlinkClick r:id="rId4"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152</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spTree>
    <p:extLst>
      <p:ext uri="{BB962C8B-B14F-4D97-AF65-F5344CB8AC3E}">
        <p14:creationId xmlns:p14="http://schemas.microsoft.com/office/powerpoint/2010/main" val="1533197908"/>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45759" cy="5847755"/>
          </a:xfrm>
          <a:prstGeom prst="rect">
            <a:avLst/>
          </a:prstGeom>
        </p:spPr>
        <p:txBody>
          <a:bodyPr wrap="square">
            <a:spAutoFit/>
          </a:bodyPr>
          <a:lstStyle/>
          <a:p>
            <a:pPr>
              <a:buClr>
                <a:srgbClr val="0070C0"/>
              </a:buClr>
              <a:buSzPct val="80000"/>
            </a:pPr>
            <a:r>
              <a:rPr lang="en-US" sz="2140" b="1" dirty="0" smtClean="0">
                <a:solidFill>
                  <a:srgbClr val="C00000"/>
                </a:solidFill>
              </a:rPr>
              <a:t>Concept </a:t>
            </a:r>
            <a:r>
              <a:rPr lang="en-US" sz="2140" b="1" dirty="0">
                <a:solidFill>
                  <a:srgbClr val="C00000"/>
                </a:solidFill>
              </a:rPr>
              <a:t>of infrastructure</a:t>
            </a:r>
          </a:p>
          <a:p>
            <a:pPr marL="342900" indent="-342900">
              <a:buClr>
                <a:srgbClr val="0070C0"/>
              </a:buClr>
              <a:buSzPct val="80000"/>
              <a:buFont typeface="Arial" panose="020B0604020202020204" pitchFamily="34" charset="0"/>
              <a:buChar char="►"/>
            </a:pPr>
            <a:r>
              <a:rPr lang="en-US" sz="2140" dirty="0"/>
              <a:t>Infrastructure refers to features of the built environment that are required in order to serve the developmental and operational needs of a community. </a:t>
            </a:r>
            <a:endParaRPr lang="en-US" sz="2140" dirty="0" smtClean="0"/>
          </a:p>
          <a:p>
            <a:pPr marL="342900" indent="-342900">
              <a:buClr>
                <a:srgbClr val="0070C0"/>
              </a:buClr>
              <a:buSzPct val="80000"/>
              <a:buFont typeface="Arial" panose="020B0604020202020204" pitchFamily="34" charset="0"/>
              <a:buChar char="►"/>
            </a:pPr>
            <a:r>
              <a:rPr lang="en-US" sz="2140" dirty="0" smtClean="0"/>
              <a:t>This </a:t>
            </a:r>
            <a:r>
              <a:rPr lang="en-US" sz="2140" dirty="0"/>
              <a:t>includes the basic facilities such as, services and installations - utilities (power supplies, water, sewage </a:t>
            </a:r>
            <a:r>
              <a:rPr lang="en-US" sz="2140" dirty="0" err="1" smtClean="0"/>
              <a:t>etc</a:t>
            </a:r>
            <a:r>
              <a:rPr lang="en-US" sz="2140" dirty="0" smtClean="0"/>
              <a:t>,), </a:t>
            </a:r>
            <a:r>
              <a:rPr lang="en-US" sz="2140" dirty="0"/>
              <a:t>roads, telecommunications, education and health facilities. In terms of travel and tourism, this means the provision of transport facilities, including airports, seaports, and railway networks.</a:t>
            </a:r>
          </a:p>
          <a:p>
            <a:pPr marL="342900" indent="-342900">
              <a:buClr>
                <a:srgbClr val="0070C0"/>
              </a:buClr>
              <a:buSzPct val="80000"/>
              <a:buFont typeface="Arial" panose="020B0604020202020204" pitchFamily="34" charset="0"/>
              <a:buChar char="►"/>
            </a:pPr>
            <a:r>
              <a:rPr lang="en-US" sz="2140" dirty="0"/>
              <a:t>The majority of initial infrastructure development in a country is publicly funded - this means that the government of the country invest large sums of money into providing the necessary infrastructure. </a:t>
            </a:r>
            <a:endParaRPr lang="en-US" sz="2140" dirty="0" smtClean="0"/>
          </a:p>
          <a:p>
            <a:pPr marL="342900" indent="-342900">
              <a:buClr>
                <a:srgbClr val="0070C0"/>
              </a:buClr>
              <a:buSzPct val="80000"/>
              <a:buFont typeface="Arial" panose="020B0604020202020204" pitchFamily="34" charset="0"/>
              <a:buChar char="►"/>
            </a:pPr>
            <a:r>
              <a:rPr lang="en-US" sz="2140" dirty="0" smtClean="0"/>
              <a:t>As </a:t>
            </a:r>
            <a:r>
              <a:rPr lang="en-US" sz="2140" dirty="0"/>
              <a:t>the destination begins to develop, private organisations are also encouraged to invest in developing the infrastructure, including the building of hotels, tourist attractions and other facilities that the tourists may need</a:t>
            </a:r>
            <a:r>
              <a:rPr lang="en-US" sz="2140" dirty="0" smtClean="0"/>
              <a:t>.</a:t>
            </a:r>
            <a:endParaRPr lang="en-US" sz="214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152</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spTree>
    <p:extLst>
      <p:ext uri="{BB962C8B-B14F-4D97-AF65-F5344CB8AC3E}">
        <p14:creationId xmlns:p14="http://schemas.microsoft.com/office/powerpoint/2010/main" val="1467789722"/>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194955" y="2930007"/>
            <a:ext cx="5460959" cy="1934090"/>
          </a:xfrm>
          <a:prstGeom prst="rect">
            <a:avLst/>
          </a:prstGeom>
          <a:noFill/>
          <a:extLst>
            <a:ext uri="{909E8E84-426E-40DD-AFC4-6F175D3DCCD1}">
              <a14:hiddenFill xmlns:a14="http://schemas.microsoft.com/office/drawing/2010/main">
                <a:solidFill>
                  <a:srgbClr val="FFFFFF"/>
                </a:solidFill>
              </a14:hiddenFill>
            </a:ext>
          </a:extLst>
        </p:spPr>
      </p:pic>
      <p:sp>
        <p:nvSpPr>
          <p:cNvPr id="4" name="Round Same Side Corner Rectangle 3">
            <a:hlinkClick r:id="rId4"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153</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sp>
        <p:nvSpPr>
          <p:cNvPr id="2" name="Rounded Rectangle 1"/>
          <p:cNvSpPr/>
          <p:nvPr/>
        </p:nvSpPr>
        <p:spPr>
          <a:xfrm>
            <a:off x="194484" y="1124744"/>
            <a:ext cx="8697996" cy="5544616"/>
          </a:xfrm>
          <a:prstGeom prst="roundRect">
            <a:avLst>
              <a:gd name="adj" fmla="val 3955"/>
            </a:avLst>
          </a:prstGeom>
          <a:solidFill>
            <a:schemeClr val="accent2">
              <a:lumMod val="20000"/>
              <a:lumOff val="80000"/>
              <a:alpha val="74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462213"/>
            <a:r>
              <a:rPr lang="en-US" sz="2400" b="1" dirty="0">
                <a:solidFill>
                  <a:srgbClr val="002060"/>
                </a:solidFill>
                <a:latin typeface="Arial" panose="020B0604020202020204" pitchFamily="34" charset="0"/>
                <a:cs typeface="Arial" panose="020B0604020202020204" pitchFamily="34" charset="0"/>
              </a:rPr>
              <a:t>5</a:t>
            </a:r>
            <a:r>
              <a:rPr lang="en-US" sz="2400" b="1" dirty="0" smtClean="0">
                <a:solidFill>
                  <a:srgbClr val="002060"/>
                </a:solidFill>
                <a:latin typeface="Arial" panose="020B0604020202020204" pitchFamily="34" charset="0"/>
                <a:cs typeface="Arial" panose="020B0604020202020204" pitchFamily="34" charset="0"/>
              </a:rPr>
              <a:t> </a:t>
            </a:r>
            <a:r>
              <a:rPr lang="en-US" sz="2400" b="1" dirty="0">
                <a:solidFill>
                  <a:srgbClr val="002060"/>
                </a:solidFill>
                <a:latin typeface="Arial" panose="020B0604020202020204" pitchFamily="34" charset="0"/>
                <a:cs typeface="Arial" panose="020B0604020202020204" pitchFamily="34" charset="0"/>
              </a:rPr>
              <a:t>Quick Facts</a:t>
            </a:r>
          </a:p>
          <a:p>
            <a:pPr marL="2462213"/>
            <a:r>
              <a:rPr lang="en-US" b="1" dirty="0" smtClean="0">
                <a:solidFill>
                  <a:schemeClr val="tx1"/>
                </a:solidFill>
                <a:latin typeface="Arial" panose="020B0604020202020204" pitchFamily="34" charset="0"/>
                <a:cs typeface="Arial" panose="020B0604020202020204" pitchFamily="34" charset="0"/>
              </a:rPr>
              <a:t>About </a:t>
            </a:r>
            <a:r>
              <a:rPr lang="en-US" b="1" dirty="0">
                <a:solidFill>
                  <a:schemeClr val="tx1"/>
                </a:solidFill>
                <a:latin typeface="Arial" panose="020B0604020202020204" pitchFamily="34" charset="0"/>
                <a:cs typeface="Arial" panose="020B0604020202020204" pitchFamily="34" charset="0"/>
              </a:rPr>
              <a:t>Business Tourism in South Africa</a:t>
            </a:r>
          </a:p>
          <a:p>
            <a:pPr marL="280988" indent="-280988">
              <a:buClr>
                <a:srgbClr val="002060"/>
              </a:buClr>
              <a:buFont typeface="+mj-lt"/>
              <a:buAutoNum type="arabicPeriod"/>
            </a:pPr>
            <a:r>
              <a:rPr lang="en-US" sz="1700" b="1" dirty="0" smtClean="0">
                <a:solidFill>
                  <a:schemeClr val="tx1"/>
                </a:solidFill>
                <a:latin typeface="Arial" panose="020B0604020202020204" pitchFamily="34" charset="0"/>
                <a:cs typeface="Arial" panose="020B0604020202020204" pitchFamily="34" charset="0"/>
              </a:rPr>
              <a:t>South </a:t>
            </a:r>
            <a:r>
              <a:rPr lang="en-US" sz="1700" b="1" dirty="0">
                <a:solidFill>
                  <a:schemeClr val="tx1"/>
                </a:solidFill>
                <a:latin typeface="Arial" panose="020B0604020202020204" pitchFamily="34" charset="0"/>
                <a:cs typeface="Arial" panose="020B0604020202020204" pitchFamily="34" charset="0"/>
              </a:rPr>
              <a:t>Africa boasts world-class convention </a:t>
            </a:r>
            <a:r>
              <a:rPr lang="en-US" sz="1700" b="1" dirty="0" smtClean="0">
                <a:solidFill>
                  <a:schemeClr val="tx1"/>
                </a:solidFill>
                <a:latin typeface="Arial" panose="020B0604020202020204" pitchFamily="34" charset="0"/>
                <a:cs typeface="Arial" panose="020B0604020202020204" pitchFamily="34" charset="0"/>
              </a:rPr>
              <a:t>facilities:</a:t>
            </a:r>
            <a:r>
              <a:rPr lang="en-US" sz="1700" dirty="0">
                <a:solidFill>
                  <a:schemeClr val="tx1"/>
                </a:solidFill>
                <a:latin typeface="Arial" panose="020B0604020202020204" pitchFamily="34" charset="0"/>
                <a:cs typeface="Arial" panose="020B0604020202020204" pitchFamily="34" charset="0"/>
              </a:rPr>
              <a:t/>
            </a:r>
            <a:br>
              <a:rPr lang="en-US" sz="1700" dirty="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Cape </a:t>
            </a:r>
            <a:r>
              <a:rPr lang="en-US" sz="1700" dirty="0">
                <a:solidFill>
                  <a:schemeClr val="tx1"/>
                </a:solidFill>
                <a:latin typeface="Arial" panose="020B0604020202020204" pitchFamily="34" charset="0"/>
                <a:cs typeface="Arial" panose="020B0604020202020204" pitchFamily="34" charset="0"/>
              </a:rPr>
              <a:t>Town, Durban and Johannesburg are the country's major convention cities and boast internationally acclaimed facilities, while there are more than 1700 smaller conferencing venues across the country</a:t>
            </a:r>
            <a:r>
              <a:rPr lang="en-US" sz="1700" dirty="0" smtClean="0">
                <a:solidFill>
                  <a:schemeClr val="tx1"/>
                </a:solidFill>
                <a:latin typeface="Arial" panose="020B0604020202020204" pitchFamily="34" charset="0"/>
                <a:cs typeface="Arial" panose="020B0604020202020204" pitchFamily="34" charset="0"/>
              </a:rPr>
              <a:t>.</a:t>
            </a:r>
            <a:endParaRPr lang="en-US" sz="1700" dirty="0">
              <a:solidFill>
                <a:schemeClr val="tx1"/>
              </a:solidFill>
              <a:latin typeface="Arial" panose="020B0604020202020204" pitchFamily="34" charset="0"/>
              <a:cs typeface="Arial" panose="020B0604020202020204" pitchFamily="34" charset="0"/>
            </a:endParaRPr>
          </a:p>
          <a:p>
            <a:pPr marL="280988" indent="-280988">
              <a:buClr>
                <a:srgbClr val="002060"/>
              </a:buClr>
              <a:buFont typeface="+mj-lt"/>
              <a:buAutoNum type="arabicPeriod"/>
            </a:pPr>
            <a:r>
              <a:rPr lang="en-US" sz="1700" b="1" dirty="0" smtClean="0">
                <a:solidFill>
                  <a:schemeClr val="tx1"/>
                </a:solidFill>
                <a:latin typeface="Arial" panose="020B0604020202020204" pitchFamily="34" charset="0"/>
                <a:cs typeface="Arial" panose="020B0604020202020204" pitchFamily="34" charset="0"/>
              </a:rPr>
              <a:t>South </a:t>
            </a:r>
            <a:r>
              <a:rPr lang="en-US" sz="1700" b="1" dirty="0">
                <a:solidFill>
                  <a:schemeClr val="tx1"/>
                </a:solidFill>
                <a:latin typeface="Arial" panose="020B0604020202020204" pitchFamily="34" charset="0"/>
                <a:cs typeface="Arial" panose="020B0604020202020204" pitchFamily="34" charset="0"/>
              </a:rPr>
              <a:t>Africa has an enviable track record: </a:t>
            </a:r>
            <a:r>
              <a:rPr lang="en-US" sz="1700" dirty="0">
                <a:solidFill>
                  <a:schemeClr val="tx1"/>
                </a:solidFill>
                <a:latin typeface="Arial" panose="020B0604020202020204" pitchFamily="34" charset="0"/>
                <a:cs typeface="Arial" panose="020B0604020202020204" pitchFamily="34" charset="0"/>
              </a:rPr>
              <a:t>South Africa hosts more than 850 international conference events each year. In 2006, there were nearly 26,000 exhibitors with a total of 3.7 million visitors attending</a:t>
            </a:r>
            <a:r>
              <a:rPr lang="en-US" sz="1700" dirty="0" smtClean="0">
                <a:solidFill>
                  <a:schemeClr val="tx1"/>
                </a:solidFill>
                <a:latin typeface="Arial" panose="020B0604020202020204" pitchFamily="34" charset="0"/>
                <a:cs typeface="Arial" panose="020B0604020202020204" pitchFamily="34" charset="0"/>
              </a:rPr>
              <a:t>.</a:t>
            </a:r>
            <a:endParaRPr lang="en-US" sz="1700" dirty="0">
              <a:solidFill>
                <a:schemeClr val="tx1"/>
              </a:solidFill>
              <a:latin typeface="Arial" panose="020B0604020202020204" pitchFamily="34" charset="0"/>
              <a:cs typeface="Arial" panose="020B0604020202020204" pitchFamily="34" charset="0"/>
            </a:endParaRPr>
          </a:p>
          <a:p>
            <a:pPr marL="280988" indent="-280988">
              <a:buClr>
                <a:srgbClr val="002060"/>
              </a:buClr>
              <a:buFont typeface="+mj-lt"/>
              <a:buAutoNum type="arabicPeriod"/>
            </a:pPr>
            <a:r>
              <a:rPr lang="en-US" sz="1700" b="1" dirty="0" smtClean="0">
                <a:solidFill>
                  <a:schemeClr val="tx1"/>
                </a:solidFill>
                <a:latin typeface="Arial" panose="020B0604020202020204" pitchFamily="34" charset="0"/>
                <a:cs typeface="Arial" panose="020B0604020202020204" pitchFamily="34" charset="0"/>
              </a:rPr>
              <a:t>Transport </a:t>
            </a:r>
            <a:r>
              <a:rPr lang="en-US" sz="1700" b="1" dirty="0">
                <a:solidFill>
                  <a:schemeClr val="tx1"/>
                </a:solidFill>
                <a:latin typeface="Arial" panose="020B0604020202020204" pitchFamily="34" charset="0"/>
                <a:cs typeface="Arial" panose="020B0604020202020204" pitchFamily="34" charset="0"/>
              </a:rPr>
              <a:t>infrastructure </a:t>
            </a:r>
            <a:r>
              <a:rPr lang="en-US" sz="1700" b="1" dirty="0" err="1">
                <a:solidFill>
                  <a:schemeClr val="tx1"/>
                </a:solidFill>
                <a:latin typeface="Arial" panose="020B0604020202020204" pitchFamily="34" charset="0"/>
                <a:cs typeface="Arial" panose="020B0604020202020204" pitchFamily="34" charset="0"/>
              </a:rPr>
              <a:t>improved:</a:t>
            </a:r>
            <a:r>
              <a:rPr lang="en-US" sz="1700" dirty="0" err="1">
                <a:solidFill>
                  <a:schemeClr val="tx1"/>
                </a:solidFill>
                <a:latin typeface="Arial" panose="020B0604020202020204" pitchFamily="34" charset="0"/>
                <a:cs typeface="Arial" panose="020B0604020202020204" pitchFamily="34" charset="0"/>
              </a:rPr>
              <a:t>The</a:t>
            </a:r>
            <a:r>
              <a:rPr lang="en-US" sz="1700" dirty="0">
                <a:solidFill>
                  <a:schemeClr val="tx1"/>
                </a:solidFill>
                <a:latin typeface="Arial" panose="020B0604020202020204" pitchFamily="34" charset="0"/>
                <a:cs typeface="Arial" panose="020B0604020202020204" pitchFamily="34" charset="0"/>
              </a:rPr>
              <a:t> country's three main airports have been extended and refurbished. Construction has also begun on a new international airport north of Durban. Improvements are being made to major highways, and work on the new Gautrain rapid rail commuter link has also started</a:t>
            </a:r>
            <a:r>
              <a:rPr lang="en-US" sz="1700" dirty="0" smtClean="0">
                <a:solidFill>
                  <a:schemeClr val="tx1"/>
                </a:solidFill>
                <a:latin typeface="Arial" panose="020B0604020202020204" pitchFamily="34" charset="0"/>
                <a:cs typeface="Arial" panose="020B0604020202020204" pitchFamily="34" charset="0"/>
              </a:rPr>
              <a:t>.</a:t>
            </a:r>
            <a:endParaRPr lang="en-US" sz="1700" dirty="0">
              <a:solidFill>
                <a:schemeClr val="tx1"/>
              </a:solidFill>
              <a:latin typeface="Arial" panose="020B0604020202020204" pitchFamily="34" charset="0"/>
              <a:cs typeface="Arial" panose="020B0604020202020204" pitchFamily="34" charset="0"/>
            </a:endParaRPr>
          </a:p>
          <a:p>
            <a:pPr marL="280988" indent="-280988">
              <a:buClr>
                <a:srgbClr val="002060"/>
              </a:buClr>
              <a:buFont typeface="+mj-lt"/>
              <a:buAutoNum type="arabicPeriod"/>
            </a:pPr>
            <a:r>
              <a:rPr lang="en-US" sz="1700" b="1" dirty="0" smtClean="0">
                <a:solidFill>
                  <a:schemeClr val="tx1"/>
                </a:solidFill>
                <a:latin typeface="Arial" panose="020B0604020202020204" pitchFamily="34" charset="0"/>
                <a:cs typeface="Arial" panose="020B0604020202020204" pitchFamily="34" charset="0"/>
              </a:rPr>
              <a:t>More </a:t>
            </a:r>
            <a:r>
              <a:rPr lang="en-US" sz="1700" b="1" dirty="0">
                <a:solidFill>
                  <a:schemeClr val="tx1"/>
                </a:solidFill>
                <a:latin typeface="Arial" panose="020B0604020202020204" pitchFamily="34" charset="0"/>
                <a:cs typeface="Arial" panose="020B0604020202020204" pitchFamily="34" charset="0"/>
              </a:rPr>
              <a:t>flights being added: </a:t>
            </a:r>
            <a:r>
              <a:rPr lang="en-US" sz="1700" dirty="0">
                <a:solidFill>
                  <a:schemeClr val="tx1"/>
                </a:solidFill>
                <a:latin typeface="Arial" panose="020B0604020202020204" pitchFamily="34" charset="0"/>
                <a:cs typeface="Arial" panose="020B0604020202020204" pitchFamily="34" charset="0"/>
              </a:rPr>
              <a:t>Air France, South African Airways and Dubai-based Emirates have all added new flights to make getting to South Africa easier</a:t>
            </a:r>
            <a:r>
              <a:rPr lang="en-US" sz="1700" dirty="0" smtClean="0">
                <a:solidFill>
                  <a:schemeClr val="tx1"/>
                </a:solidFill>
                <a:latin typeface="Arial" panose="020B0604020202020204" pitchFamily="34" charset="0"/>
                <a:cs typeface="Arial" panose="020B0604020202020204" pitchFamily="34" charset="0"/>
              </a:rPr>
              <a:t>.</a:t>
            </a:r>
            <a:endParaRPr lang="en-US" sz="1700" dirty="0">
              <a:solidFill>
                <a:schemeClr val="tx1"/>
              </a:solidFill>
              <a:latin typeface="Arial" panose="020B0604020202020204" pitchFamily="34" charset="0"/>
              <a:cs typeface="Arial" panose="020B0604020202020204" pitchFamily="34" charset="0"/>
            </a:endParaRPr>
          </a:p>
          <a:p>
            <a:pPr marL="280988" indent="-280988">
              <a:buClr>
                <a:srgbClr val="002060"/>
              </a:buClr>
              <a:buFont typeface="+mj-lt"/>
              <a:buAutoNum type="arabicPeriod"/>
            </a:pPr>
            <a:r>
              <a:rPr lang="en-US" sz="1700" b="1" dirty="0" smtClean="0">
                <a:solidFill>
                  <a:schemeClr val="tx1"/>
                </a:solidFill>
                <a:latin typeface="Arial" panose="020B0604020202020204" pitchFamily="34" charset="0"/>
                <a:cs typeface="Arial" panose="020B0604020202020204" pitchFamily="34" charset="0"/>
              </a:rPr>
              <a:t>Business </a:t>
            </a:r>
            <a:r>
              <a:rPr lang="en-US" sz="1700" b="1" dirty="0">
                <a:solidFill>
                  <a:schemeClr val="tx1"/>
                </a:solidFill>
                <a:latin typeface="Arial" panose="020B0604020202020204" pitchFamily="34" charset="0"/>
                <a:cs typeface="Arial" panose="020B0604020202020204" pitchFamily="34" charset="0"/>
              </a:rPr>
              <a:t>and pleasure combined: </a:t>
            </a:r>
            <a:r>
              <a:rPr lang="en-US" sz="1700" dirty="0">
                <a:solidFill>
                  <a:schemeClr val="tx1"/>
                </a:solidFill>
                <a:latin typeface="Arial" panose="020B0604020202020204" pitchFamily="34" charset="0"/>
                <a:cs typeface="Arial" panose="020B0604020202020204" pitchFamily="34" charset="0"/>
              </a:rPr>
              <a:t>South Africa has a magnificent climate, a passion for nature and the great outdoors, world-class sporting facilities - including superb golf courses - and a rich social, cultural and political history combining to create a unique experience for the business traveller.</a:t>
            </a:r>
          </a:p>
          <a:p>
            <a:pPr algn="ctr">
              <a:buClr>
                <a:srgbClr val="002060"/>
              </a:buClr>
            </a:pPr>
            <a:r>
              <a:rPr lang="en-US" sz="1700" i="1" dirty="0">
                <a:solidFill>
                  <a:schemeClr val="tx1"/>
                </a:solidFill>
                <a:latin typeface="Arial" panose="020B0604020202020204" pitchFamily="34" charset="0"/>
                <a:cs typeface="Arial" panose="020B0604020202020204" pitchFamily="34" charset="0"/>
              </a:rPr>
              <a:t>Source: Cambridge 9395 P3 Q4 Figure 4 (a) June 2010</a:t>
            </a:r>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51520" y="1196752"/>
            <a:ext cx="2520280" cy="663232"/>
          </a:xfrm>
          <a:prstGeom prst="rect">
            <a:avLst/>
          </a:prstGeom>
        </p:spPr>
      </p:pic>
    </p:spTree>
    <p:extLst>
      <p:ext uri="{BB962C8B-B14F-4D97-AF65-F5344CB8AC3E}">
        <p14:creationId xmlns:p14="http://schemas.microsoft.com/office/powerpoint/2010/main" val="171310818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some factual information and communicate ideas and opinions with </a:t>
            </a:r>
            <a:r>
              <a:rPr lang="en-US" sz="2050" dirty="0" smtClean="0"/>
              <a:t>some accuracy </a:t>
            </a:r>
            <a:r>
              <a:rPr lang="en-US" sz="2050" dirty="0"/>
              <a:t>and structure</a:t>
            </a:r>
          </a:p>
          <a:p>
            <a:pPr marL="342900" indent="-342900">
              <a:buClr>
                <a:srgbClr val="0070C0"/>
              </a:buClr>
              <a:buFont typeface="Arial" panose="020B0604020202020204" pitchFamily="34" charset="0"/>
              <a:buChar char="•"/>
            </a:pPr>
            <a:r>
              <a:rPr lang="en-US" sz="2050" dirty="0" smtClean="0"/>
              <a:t>Demonstrate </a:t>
            </a:r>
            <a:r>
              <a:rPr lang="en-US" sz="2050" dirty="0"/>
              <a:t>some use of travel and tourism industry terminology, including commonly used </a:t>
            </a:r>
            <a:r>
              <a:rPr lang="en-US" sz="2050" dirty="0" smtClean="0"/>
              <a:t>definitions, concepts</a:t>
            </a:r>
            <a:r>
              <a:rPr lang="en-US" sz="2050" dirty="0"/>
              <a:t>, models and patterns, although with significant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examples, to </a:t>
            </a:r>
            <a:r>
              <a:rPr lang="en-US" sz="2050" dirty="0" err="1"/>
              <a:t>recognise</a:t>
            </a:r>
            <a:r>
              <a:rPr lang="en-US" sz="2050" dirty="0"/>
              <a:t> some patterns and to </a:t>
            </a:r>
            <a:r>
              <a:rPr lang="en-US" sz="2050" dirty="0" smtClean="0"/>
              <a:t>attempt limited </a:t>
            </a:r>
            <a:r>
              <a:rPr lang="en-US" sz="2050" dirty="0"/>
              <a:t>analysis of evidence</a:t>
            </a:r>
          </a:p>
          <a:p>
            <a:pPr marL="342900" indent="-342900">
              <a:buClr>
                <a:srgbClr val="0070C0"/>
              </a:buClr>
              <a:buFont typeface="Arial" panose="020B0604020202020204" pitchFamily="34" charset="0"/>
              <a:buChar char="•"/>
            </a:pPr>
            <a:r>
              <a:rPr lang="en-US" sz="2050" dirty="0" smtClean="0"/>
              <a:t>Present </a:t>
            </a:r>
            <a:r>
              <a:rPr lang="en-US" sz="2050" dirty="0"/>
              <a:t>limited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or evaluate a limited number of choices, and attempt decisions, recommendations </a:t>
            </a:r>
            <a:r>
              <a:rPr lang="en-US" sz="2050" dirty="0" smtClean="0"/>
              <a:t>and judgements </a:t>
            </a:r>
            <a:r>
              <a:rPr lang="en-US" sz="2050" dirty="0"/>
              <a:t>which may not always be fully appropriate</a:t>
            </a:r>
          </a:p>
          <a:p>
            <a:pPr marL="342900" indent="-342900">
              <a:buClr>
                <a:srgbClr val="0070C0"/>
              </a:buClr>
              <a:buFont typeface="Arial" panose="020B0604020202020204" pitchFamily="34" charset="0"/>
              <a:buChar char="•"/>
            </a:pPr>
            <a:r>
              <a:rPr lang="en-US" sz="2050" dirty="0" smtClean="0"/>
              <a:t>Draw </a:t>
            </a:r>
            <a:r>
              <a:rPr lang="en-US" sz="2050" dirty="0"/>
              <a:t>limited conclusions by a superficial consideration of some of the evidence</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45759" cy="3056221"/>
          </a:xfrm>
          <a:prstGeom prst="rect">
            <a:avLst/>
          </a:prstGeom>
        </p:spPr>
        <p:txBody>
          <a:bodyPr wrap="square">
            <a:spAutoFit/>
          </a:bodyPr>
          <a:lstStyle/>
          <a:p>
            <a:pPr>
              <a:buClr>
                <a:srgbClr val="0070C0"/>
              </a:buClr>
              <a:buSzPct val="80000"/>
            </a:pPr>
            <a:r>
              <a:rPr lang="en-US" sz="2140" b="1" dirty="0" smtClean="0">
                <a:solidFill>
                  <a:srgbClr val="C00000"/>
                </a:solidFill>
              </a:rPr>
              <a:t>Concept </a:t>
            </a:r>
            <a:r>
              <a:rPr lang="en-US" sz="2140" b="1" dirty="0">
                <a:solidFill>
                  <a:srgbClr val="C00000"/>
                </a:solidFill>
              </a:rPr>
              <a:t>of infrastructure</a:t>
            </a:r>
          </a:p>
          <a:p>
            <a:pPr marL="342900" indent="-342900">
              <a:buClr>
                <a:srgbClr val="0070C0"/>
              </a:buClr>
              <a:buSzPct val="80000"/>
              <a:buFont typeface="Arial" panose="020B0604020202020204" pitchFamily="34" charset="0"/>
              <a:buChar char="►"/>
            </a:pPr>
            <a:r>
              <a:rPr lang="en-US" sz="2140" dirty="0"/>
              <a:t>Once the infrastructure in a destination is developed, it is better able </a:t>
            </a:r>
            <a:r>
              <a:rPr lang="en-US" sz="2140" dirty="0" smtClean="0"/>
              <a:t>to support </a:t>
            </a:r>
            <a:r>
              <a:rPr lang="en-US" sz="2140" dirty="0"/>
              <a:t>a wide range of tourism activities. Destinations will benefit from the foreign exchange earnings that tourists spend within the destination.</a:t>
            </a:r>
          </a:p>
          <a:p>
            <a:pPr marL="342900" indent="-342900">
              <a:buClr>
                <a:srgbClr val="0070C0"/>
              </a:buClr>
              <a:buSzPct val="80000"/>
              <a:buFont typeface="Arial" panose="020B0604020202020204" pitchFamily="34" charset="0"/>
              <a:buChar char="►"/>
            </a:pPr>
            <a:r>
              <a:rPr lang="en-US" sz="2140" dirty="0"/>
              <a:t>The extent of infrastructure development is significantly greater in MEDC’s than within LEDC’s. This is because an investment in infrastructure development reflects the strength of a country’s economy. </a:t>
            </a:r>
            <a:endParaRPr lang="en-US" sz="214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153</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73730" name="Picture 2" descr="Image result for seoul touris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851920" y="3868500"/>
            <a:ext cx="5073350" cy="280827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1" y="4077072"/>
            <a:ext cx="3672409" cy="2726900"/>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140" dirty="0"/>
              <a:t>The following case study shows how emerging economies are investing in improving their transport infrastructure in order to attract increased visitor numbers from further afield.</a:t>
            </a:r>
          </a:p>
        </p:txBody>
      </p:sp>
    </p:spTree>
    <p:extLst>
      <p:ext uri="{BB962C8B-B14F-4D97-AF65-F5344CB8AC3E}">
        <p14:creationId xmlns:p14="http://schemas.microsoft.com/office/powerpoint/2010/main" val="183605456"/>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8" name="Rectangle 7"/>
          <p:cNvSpPr/>
          <p:nvPr/>
        </p:nvSpPr>
        <p:spPr>
          <a:xfrm>
            <a:off x="165110" y="1510083"/>
            <a:ext cx="8727370" cy="5159277"/>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2080" dirty="0"/>
              <a:t>Seoul is significantly increasing its role as an all-in-one hub for tourism in 2011 as two new high-speed rail services are added to the South Korean capital’s already extensive rail network.</a:t>
            </a:r>
          </a:p>
          <a:p>
            <a:pPr marL="342900" indent="-342900">
              <a:buClr>
                <a:srgbClr val="C00000"/>
              </a:buClr>
              <a:buSzPct val="80000"/>
              <a:buFont typeface="Arial" panose="020B0604020202020204" pitchFamily="34" charset="0"/>
              <a:buChar char="►"/>
            </a:pPr>
            <a:r>
              <a:rPr lang="en-US" sz="2080" dirty="0"/>
              <a:t>Dramatically cutting down commuting time, last month saw a direct rail link opened between Incheon International Airport and downtown Seoul ahead of plans to build the city’s largest convention centre to date near the terminus, while the new </a:t>
            </a:r>
            <a:r>
              <a:rPr lang="en-US" sz="2080" dirty="0" err="1"/>
              <a:t>Gyeongchun</a:t>
            </a:r>
            <a:r>
              <a:rPr lang="en-US" sz="2080" dirty="0"/>
              <a:t> Line now bridges the divide between Seoul and </a:t>
            </a:r>
            <a:r>
              <a:rPr lang="en-US" sz="2080" dirty="0" err="1"/>
              <a:t>Chuncheon</a:t>
            </a:r>
            <a:r>
              <a:rPr lang="en-US" sz="2080" dirty="0"/>
              <a:t>, metropolitan capital of nearby </a:t>
            </a:r>
            <a:r>
              <a:rPr lang="en-US" sz="2080" dirty="0" err="1"/>
              <a:t>Gangwon</a:t>
            </a:r>
            <a:r>
              <a:rPr lang="en-US" sz="2080" dirty="0"/>
              <a:t> Province, famous for its cuisine and lake district scenery.</a:t>
            </a:r>
          </a:p>
          <a:p>
            <a:pPr marL="342900" indent="-342900">
              <a:buClr>
                <a:srgbClr val="C00000"/>
              </a:buClr>
              <a:buSzPct val="80000"/>
              <a:buFont typeface="Arial" panose="020B0604020202020204" pitchFamily="34" charset="0"/>
              <a:buChar char="►"/>
            </a:pPr>
            <a:r>
              <a:rPr lang="en-US" sz="2080" dirty="0"/>
              <a:t>Although Incheon International Airport </a:t>
            </a:r>
            <a:r>
              <a:rPr lang="en-US" sz="2080" dirty="0" smtClean="0"/>
              <a:t/>
            </a:r>
            <a:br>
              <a:rPr lang="en-US" sz="2080" dirty="0" smtClean="0"/>
            </a:br>
            <a:r>
              <a:rPr lang="en-US" sz="2080" dirty="0" smtClean="0"/>
              <a:t>has </a:t>
            </a:r>
            <a:r>
              <a:rPr lang="en-US" sz="2080" dirty="0"/>
              <a:t>frequently won the World’s Best </a:t>
            </a:r>
            <a:r>
              <a:rPr lang="en-US" sz="2080" dirty="0" smtClean="0"/>
              <a:t/>
            </a:r>
            <a:br>
              <a:rPr lang="en-US" sz="2080" dirty="0" smtClean="0"/>
            </a:br>
            <a:r>
              <a:rPr lang="en-US" sz="2080" dirty="0" smtClean="0"/>
              <a:t>award</a:t>
            </a:r>
            <a:r>
              <a:rPr lang="en-US" sz="2080" dirty="0"/>
              <a:t>, including in 2010, visitors have </a:t>
            </a:r>
            <a:r>
              <a:rPr lang="en-US" sz="2080" dirty="0" smtClean="0"/>
              <a:t/>
            </a:r>
            <a:br>
              <a:rPr lang="en-US" sz="2080" dirty="0" smtClean="0"/>
            </a:br>
            <a:r>
              <a:rPr lang="en-US" sz="2080" dirty="0" smtClean="0"/>
              <a:t>been </a:t>
            </a:r>
            <a:r>
              <a:rPr lang="en-US" sz="2080" dirty="0"/>
              <a:t>less complimentary about the </a:t>
            </a:r>
            <a:r>
              <a:rPr lang="en-US" sz="2080" dirty="0" smtClean="0"/>
              <a:t/>
            </a:r>
            <a:br>
              <a:rPr lang="en-US" sz="2080" dirty="0" smtClean="0"/>
            </a:br>
            <a:r>
              <a:rPr lang="en-US" sz="2080" dirty="0" smtClean="0"/>
              <a:t>heavy </a:t>
            </a:r>
            <a:r>
              <a:rPr lang="en-US" sz="2080" dirty="0"/>
              <a:t>traffic across the 58km stretch </a:t>
            </a:r>
            <a:r>
              <a:rPr lang="en-US" sz="2080" dirty="0" smtClean="0"/>
              <a:t/>
            </a:r>
            <a:br>
              <a:rPr lang="en-US" sz="2080" dirty="0" smtClean="0"/>
            </a:br>
            <a:r>
              <a:rPr lang="en-US" sz="2080" dirty="0" smtClean="0"/>
              <a:t>journey </a:t>
            </a:r>
            <a:r>
              <a:rPr lang="en-US" sz="2080" dirty="0"/>
              <a:t>into Seoul </a:t>
            </a:r>
            <a:r>
              <a:rPr lang="en-US" sz="2080" dirty="0" smtClean="0"/>
              <a:t>City.</a:t>
            </a:r>
            <a:endParaRPr lang="en-US" sz="2080" dirty="0"/>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a:t>
              </a:r>
              <a:r>
                <a:rPr lang="en-US" sz="2000" b="1" dirty="0" smtClean="0">
                  <a:solidFill>
                    <a:schemeClr val="bg1"/>
                  </a:solidFill>
                </a:rPr>
                <a:t>3: </a:t>
              </a:r>
              <a:r>
                <a:rPr lang="en-US" sz="2000" dirty="0" smtClean="0">
                  <a:solidFill>
                    <a:schemeClr val="bg1"/>
                  </a:solidFill>
                </a:rPr>
                <a:t>Seoul </a:t>
              </a:r>
              <a:r>
                <a:rPr lang="en-US" sz="2000" dirty="0">
                  <a:solidFill>
                    <a:schemeClr val="bg1"/>
                  </a:solidFill>
                </a:rPr>
                <a:t>develops tourism infrastructure</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72706" name="Picture 2" descr="Image result for Incheon International Airpo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48063" y="4577220"/>
            <a:ext cx="3687177" cy="2035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8102523"/>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8" name="Rectangle 7"/>
          <p:cNvSpPr/>
          <p:nvPr/>
        </p:nvSpPr>
        <p:spPr>
          <a:xfrm>
            <a:off x="165110" y="1558045"/>
            <a:ext cx="8727370" cy="5111315"/>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1880" dirty="0" smtClean="0"/>
              <a:t>In </a:t>
            </a:r>
            <a:r>
              <a:rPr lang="en-US" sz="1880" dirty="0"/>
              <a:t>addition, the existing airport-metro rail link includes many stops in transit and terminates at </a:t>
            </a:r>
            <a:r>
              <a:rPr lang="en-US" sz="1880" dirty="0" err="1"/>
              <a:t>Gimpo</a:t>
            </a:r>
            <a:r>
              <a:rPr lang="en-US" sz="1880" dirty="0"/>
              <a:t> International Airport, requiring passengers to switch over to the Seoul subway system, which is time- consuming and does not always meet the needs of the passengers.</a:t>
            </a:r>
          </a:p>
          <a:p>
            <a:pPr marL="342900" indent="-342900">
              <a:buClr>
                <a:srgbClr val="C00000"/>
              </a:buClr>
              <a:buSzPct val="80000"/>
              <a:buFont typeface="Arial" panose="020B0604020202020204" pitchFamily="34" charset="0"/>
              <a:buChar char="►"/>
            </a:pPr>
            <a:r>
              <a:rPr lang="en-US" sz="1880" dirty="0"/>
              <a:t>The new underground line can deliver passengers from Incheon </a:t>
            </a:r>
            <a:r>
              <a:rPr lang="en-US" sz="1880" dirty="0" err="1"/>
              <a:t>Airpon</a:t>
            </a:r>
            <a:r>
              <a:rPr lang="en-US" sz="1880" dirty="0"/>
              <a:t> to Seoul Station, the city’s central transport terminus in about 40 minutes less than half the travel time of the other services. </a:t>
            </a:r>
            <a:endParaRPr lang="en-US" sz="1880" dirty="0" smtClean="0"/>
          </a:p>
          <a:p>
            <a:pPr marL="342900" indent="-342900">
              <a:buClr>
                <a:srgbClr val="C00000"/>
              </a:buClr>
              <a:buSzPct val="80000"/>
              <a:buFont typeface="Arial" panose="020B0604020202020204" pitchFamily="34" charset="0"/>
              <a:buChar char="►"/>
            </a:pPr>
            <a:r>
              <a:rPr lang="en-US" sz="1880" dirty="0" smtClean="0"/>
              <a:t>The </a:t>
            </a:r>
            <a:r>
              <a:rPr lang="en-US" sz="1880" dirty="0"/>
              <a:t>new rail link comes at a time when plans are underway to revitalize the Seoul Station area, which in 2015 will see the completion of a new convention centre and business park. </a:t>
            </a:r>
            <a:endParaRPr lang="en-US" sz="1880" dirty="0" smtClean="0"/>
          </a:p>
          <a:p>
            <a:pPr marL="342900" indent="-342900">
              <a:buClr>
                <a:srgbClr val="C00000"/>
              </a:buClr>
              <a:buSzPct val="80000"/>
              <a:buFont typeface="Arial" panose="020B0604020202020204" pitchFamily="34" charset="0"/>
              <a:buChar char="►"/>
            </a:pPr>
            <a:r>
              <a:rPr lang="en-US" sz="1880" dirty="0" smtClean="0"/>
              <a:t>Dubbed </a:t>
            </a:r>
            <a:r>
              <a:rPr lang="en-US" sz="1880" dirty="0"/>
              <a:t>as ‘Seoul Station Convention </a:t>
            </a:r>
            <a:r>
              <a:rPr lang="en-US" sz="1880" dirty="0" smtClean="0"/>
              <a:t/>
            </a:r>
            <a:br>
              <a:rPr lang="en-US" sz="1880" dirty="0" smtClean="0"/>
            </a:br>
            <a:r>
              <a:rPr lang="en-US" sz="1880" dirty="0" smtClean="0"/>
              <a:t>Centre</a:t>
            </a:r>
            <a:r>
              <a:rPr lang="en-US" sz="1880" dirty="0"/>
              <a:t>’, the new complex will include </a:t>
            </a:r>
            <a:r>
              <a:rPr lang="en-US" sz="1880" dirty="0" smtClean="0"/>
              <a:t>Korea’s </a:t>
            </a:r>
            <a:br>
              <a:rPr lang="en-US" sz="1880" dirty="0" smtClean="0"/>
            </a:br>
            <a:r>
              <a:rPr lang="en-US" sz="1880" dirty="0" smtClean="0"/>
              <a:t>largest </a:t>
            </a:r>
            <a:r>
              <a:rPr lang="en-US" sz="1880" dirty="0"/>
              <a:t>conference facility and an </a:t>
            </a:r>
            <a:r>
              <a:rPr lang="en-US" sz="1880" dirty="0" smtClean="0"/>
              <a:t>exhibition </a:t>
            </a:r>
            <a:br>
              <a:rPr lang="en-US" sz="1880" dirty="0" smtClean="0"/>
            </a:br>
            <a:r>
              <a:rPr lang="en-US" sz="1880" dirty="0" smtClean="0"/>
              <a:t>space</a:t>
            </a:r>
            <a:r>
              <a:rPr lang="en-US" sz="1880" dirty="0"/>
              <a:t>, a multipurpose cultural </a:t>
            </a:r>
            <a:r>
              <a:rPr lang="en-US" sz="1880" dirty="0" smtClean="0"/>
              <a:t>space </a:t>
            </a:r>
            <a:r>
              <a:rPr lang="en-US" sz="1880" dirty="0"/>
              <a:t>that will </a:t>
            </a:r>
            <a:r>
              <a:rPr lang="en-US" sz="1880" dirty="0" smtClean="0"/>
              <a:t/>
            </a:r>
            <a:br>
              <a:rPr lang="en-US" sz="1880" dirty="0" smtClean="0"/>
            </a:br>
            <a:r>
              <a:rPr lang="en-US" sz="1880" dirty="0" smtClean="0"/>
              <a:t>be </a:t>
            </a:r>
            <a:r>
              <a:rPr lang="en-US" sz="1880" dirty="0"/>
              <a:t>larger than COEX which is </a:t>
            </a:r>
            <a:r>
              <a:rPr lang="en-US" sz="1880" dirty="0" smtClean="0"/>
              <a:t>currently </a:t>
            </a:r>
            <a:br>
              <a:rPr lang="en-US" sz="1880" dirty="0" smtClean="0"/>
            </a:br>
            <a:r>
              <a:rPr lang="en-US" sz="1880" dirty="0" smtClean="0"/>
              <a:t>Seoul’s </a:t>
            </a:r>
            <a:r>
              <a:rPr lang="en-US" sz="1880" dirty="0"/>
              <a:t>main exhibition </a:t>
            </a:r>
            <a:r>
              <a:rPr lang="en-US" sz="1880" dirty="0" smtClean="0"/>
              <a:t>venue, including </a:t>
            </a:r>
            <a:r>
              <a:rPr lang="en-US" sz="1880" dirty="0"/>
              <a:t>a </a:t>
            </a:r>
            <a:r>
              <a:rPr lang="en-US" sz="1880" dirty="0" smtClean="0"/>
              <a:t/>
            </a:r>
            <a:br>
              <a:rPr lang="en-US" sz="1880" dirty="0" smtClean="0"/>
            </a:br>
            <a:r>
              <a:rPr lang="en-US" sz="1880" dirty="0" smtClean="0"/>
              <a:t>3,000- </a:t>
            </a:r>
            <a:r>
              <a:rPr lang="en-US" sz="1880" dirty="0"/>
              <a:t>seat international </a:t>
            </a:r>
            <a:r>
              <a:rPr lang="en-US" sz="1880" dirty="0" smtClean="0"/>
              <a:t>conference </a:t>
            </a:r>
            <a:r>
              <a:rPr lang="en-US" sz="1880" dirty="0"/>
              <a:t>centre</a:t>
            </a:r>
            <a:r>
              <a:rPr lang="en-US" sz="1880" dirty="0" smtClean="0"/>
              <a:t>.</a:t>
            </a:r>
            <a:endParaRPr lang="en-US" sz="1880" dirty="0"/>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a:t>
              </a:r>
              <a:r>
                <a:rPr lang="en-US" sz="2000" b="1" dirty="0" smtClean="0">
                  <a:solidFill>
                    <a:schemeClr val="bg1"/>
                  </a:solidFill>
                </a:rPr>
                <a:t>3: </a:t>
              </a:r>
              <a:r>
                <a:rPr lang="en-US" sz="2000" dirty="0" smtClean="0">
                  <a:solidFill>
                    <a:schemeClr val="bg1"/>
                  </a:solidFill>
                </a:rPr>
                <a:t>Seoul </a:t>
              </a:r>
              <a:r>
                <a:rPr lang="en-US" sz="2000" dirty="0">
                  <a:solidFill>
                    <a:schemeClr val="bg1"/>
                  </a:solidFill>
                </a:rPr>
                <a:t>develops tourism infrastructure</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74754" name="Picture 2" descr="Image result for Seoul Station Convention Cent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6096" y="4256855"/>
            <a:ext cx="3408688" cy="2340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4457883"/>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150</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300" dirty="0" smtClean="0"/>
              <a:t>4.2 </a:t>
            </a:r>
            <a:r>
              <a:rPr lang="en-US" sz="2300" dirty="0"/>
              <a:t>– Explore the roles of </a:t>
            </a:r>
            <a:r>
              <a:rPr lang="en-US" sz="2300" dirty="0" smtClean="0"/>
              <a:t>Tour Operators </a:t>
            </a:r>
            <a:r>
              <a:rPr lang="en-US" sz="2300" dirty="0"/>
              <a:t>and </a:t>
            </a:r>
            <a:r>
              <a:rPr lang="en-US" sz="2300" dirty="0" smtClean="0"/>
              <a:t>Travel Agents</a:t>
            </a:r>
            <a:endParaRPr lang="en-GB" sz="2300" b="1" dirty="0" smtClean="0"/>
          </a:p>
        </p:txBody>
      </p:sp>
      <p:sp>
        <p:nvSpPr>
          <p:cNvPr id="8" name="Rectangle 7"/>
          <p:cNvSpPr/>
          <p:nvPr/>
        </p:nvSpPr>
        <p:spPr>
          <a:xfrm>
            <a:off x="165110" y="1552321"/>
            <a:ext cx="8727370" cy="5102935"/>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1960" dirty="0" smtClean="0"/>
              <a:t>The </a:t>
            </a:r>
            <a:r>
              <a:rPr lang="en-US" sz="1960" dirty="0"/>
              <a:t>shortened commuting time makes </a:t>
            </a:r>
            <a:r>
              <a:rPr lang="en-US" sz="1960" dirty="0" err="1"/>
              <a:t>Chuncheon</a:t>
            </a:r>
            <a:r>
              <a:rPr lang="en-US" sz="1960" dirty="0"/>
              <a:t> an ideal day-trip destination for regular and business tourists with a free day in their stopover schedules. </a:t>
            </a:r>
            <a:endParaRPr lang="en-US" sz="1960" dirty="0" smtClean="0"/>
          </a:p>
          <a:p>
            <a:pPr marL="342900" indent="-342900">
              <a:buClr>
                <a:srgbClr val="C00000"/>
              </a:buClr>
              <a:buSzPct val="80000"/>
              <a:buFont typeface="Arial" panose="020B0604020202020204" pitchFamily="34" charset="0"/>
              <a:buChar char="►"/>
            </a:pPr>
            <a:r>
              <a:rPr lang="en-US" sz="1960" dirty="0" smtClean="0"/>
              <a:t>Famous </a:t>
            </a:r>
            <a:r>
              <a:rPr lang="en-US" sz="1960" dirty="0"/>
              <a:t>for its lakes and island resort getaways, </a:t>
            </a:r>
            <a:r>
              <a:rPr lang="en-US" sz="1960" dirty="0" err="1"/>
              <a:t>Chuncheon</a:t>
            </a:r>
            <a:r>
              <a:rPr lang="en-US" sz="1960" dirty="0"/>
              <a:t> is also well-known to Asian visitors as the backdrop for the popular Korean television drama, Winter Sonata, including the major attraction and resort island of </a:t>
            </a:r>
            <a:r>
              <a:rPr lang="en-US" sz="1960" dirty="0" err="1"/>
              <a:t>Namiseom</a:t>
            </a:r>
            <a:r>
              <a:rPr lang="en-US" sz="1960" dirty="0" smtClean="0"/>
              <a:t>.</a:t>
            </a:r>
            <a:br>
              <a:rPr lang="en-US" sz="1960" dirty="0" smtClean="0"/>
            </a:br>
            <a:r>
              <a:rPr lang="en-US" sz="1960" dirty="0" smtClean="0"/>
              <a:t/>
            </a:r>
            <a:br>
              <a:rPr lang="en-US" sz="1960" dirty="0" smtClean="0"/>
            </a:br>
            <a:r>
              <a:rPr lang="en-US" sz="1960" dirty="0" smtClean="0"/>
              <a:t/>
            </a:r>
            <a:br>
              <a:rPr lang="en-US" sz="1960" dirty="0" smtClean="0"/>
            </a:br>
            <a:r>
              <a:rPr lang="en-US" sz="1960" dirty="0" smtClean="0"/>
              <a:t/>
            </a:r>
            <a:br>
              <a:rPr lang="en-US" sz="1960" dirty="0" smtClean="0"/>
            </a:br>
            <a:r>
              <a:rPr lang="en-US" sz="1960" dirty="0" smtClean="0"/>
              <a:t/>
            </a:r>
            <a:br>
              <a:rPr lang="en-US" sz="1960" dirty="0" smtClean="0"/>
            </a:br>
            <a:r>
              <a:rPr lang="en-US" sz="1960" dirty="0" smtClean="0"/>
              <a:t/>
            </a:r>
            <a:br>
              <a:rPr lang="en-US" sz="1960" dirty="0" smtClean="0"/>
            </a:br>
            <a:r>
              <a:rPr lang="en-US" sz="1960" dirty="0" smtClean="0"/>
              <a:t/>
            </a:r>
            <a:br>
              <a:rPr lang="en-US" sz="1960" dirty="0" smtClean="0"/>
            </a:br>
            <a:r>
              <a:rPr lang="en-US" sz="1960" dirty="0" smtClean="0"/>
              <a:t/>
            </a:r>
            <a:br>
              <a:rPr lang="en-US" sz="1960" dirty="0" smtClean="0"/>
            </a:br>
            <a:endParaRPr lang="en-US" sz="1200" dirty="0"/>
          </a:p>
          <a:p>
            <a:pPr algn="ctr">
              <a:buClr>
                <a:srgbClr val="C00000"/>
              </a:buClr>
              <a:buSzPct val="80000"/>
            </a:pPr>
            <a:r>
              <a:rPr lang="en-US" sz="1960" i="1" dirty="0"/>
              <a:t>Source: Published Jan 10 2011 by Travel Daily Asia (adapted from: </a:t>
            </a:r>
            <a:r>
              <a:rPr lang="en-US" sz="1960" i="1" dirty="0" smtClean="0">
                <a:hlinkClick r:id="rId4"/>
              </a:rPr>
              <a:t>www.silobreaker.com/seoul-develops-tourism-infrastructure</a:t>
            </a:r>
            <a:r>
              <a:rPr lang="en-US" sz="1960" i="1" dirty="0" smtClean="0"/>
              <a:t>)</a:t>
            </a:r>
            <a:endParaRPr lang="en-US" sz="1960" i="1" dirty="0"/>
          </a:p>
        </p:txBody>
      </p:sp>
      <p:grpSp>
        <p:nvGrpSpPr>
          <p:cNvPr id="9" name="Group 8"/>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a:t>
              </a:r>
              <a:r>
                <a:rPr lang="en-US" sz="2000" b="1" dirty="0" smtClean="0">
                  <a:solidFill>
                    <a:schemeClr val="bg1"/>
                  </a:solidFill>
                </a:rPr>
                <a:t>3: </a:t>
              </a:r>
              <a:r>
                <a:rPr lang="en-US" sz="2000" dirty="0" smtClean="0">
                  <a:solidFill>
                    <a:schemeClr val="bg1"/>
                  </a:solidFill>
                </a:rPr>
                <a:t>Seoul </a:t>
              </a:r>
              <a:r>
                <a:rPr lang="en-US" sz="2000" dirty="0">
                  <a:solidFill>
                    <a:schemeClr val="bg1"/>
                  </a:solidFill>
                </a:rPr>
                <a:t>develops tourism infrastructure</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75778" name="Picture 2" descr="Image result for Chuncheo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251520" y="3717032"/>
            <a:ext cx="4051221" cy="2240648"/>
          </a:xfrm>
          <a:prstGeom prst="rect">
            <a:avLst/>
          </a:prstGeom>
          <a:noFill/>
          <a:extLst>
            <a:ext uri="{909E8E84-426E-40DD-AFC4-6F175D3DCCD1}">
              <a14:hiddenFill xmlns:a14="http://schemas.microsoft.com/office/drawing/2010/main">
                <a:solidFill>
                  <a:srgbClr val="FFFFFF"/>
                </a:solidFill>
              </a14:hiddenFill>
            </a:ext>
          </a:extLst>
        </p:spPr>
      </p:pic>
      <p:pic>
        <p:nvPicPr>
          <p:cNvPr id="75780" name="Picture 4" descr="Image result for Namiseo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88024" y="3458313"/>
            <a:ext cx="4019600" cy="2477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855932"/>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6192689" cy="5647700"/>
          </a:xfrm>
          <a:prstGeom prst="rect">
            <a:avLst/>
          </a:prstGeom>
        </p:spPr>
        <p:txBody>
          <a:bodyPr wrap="square">
            <a:spAutoFit/>
          </a:bodyPr>
          <a:lstStyle/>
          <a:p>
            <a:pPr>
              <a:buClr>
                <a:srgbClr val="0070C0"/>
              </a:buClr>
              <a:buSzPct val="80000"/>
            </a:pPr>
            <a:r>
              <a:rPr lang="en-US" sz="1900" b="1" dirty="0" smtClean="0">
                <a:solidFill>
                  <a:srgbClr val="C00000"/>
                </a:solidFill>
              </a:rPr>
              <a:t>Type </a:t>
            </a:r>
            <a:r>
              <a:rPr lang="en-US" sz="1900" b="1" dirty="0">
                <a:solidFill>
                  <a:srgbClr val="C00000"/>
                </a:solidFill>
              </a:rPr>
              <a:t>and range of accommodation available</a:t>
            </a:r>
          </a:p>
          <a:p>
            <a:pPr marL="342900" indent="-342900">
              <a:buClr>
                <a:srgbClr val="0070C0"/>
              </a:buClr>
              <a:buSzPct val="80000"/>
              <a:buFont typeface="Arial" panose="020B0604020202020204" pitchFamily="34" charset="0"/>
              <a:buChar char="►"/>
            </a:pPr>
            <a:r>
              <a:rPr lang="en-US" sz="1900" dirty="0"/>
              <a:t>In the same way that tourists need transport infrastructure to gain access to a destination, tourists also require accommodation whilst staying in a destination. Hotels and other forms of short term accommodation are often described as being the superstructure of tourism, i.e. the physical facilities and services specific to tourism development. </a:t>
            </a:r>
            <a:endParaRPr lang="en-US" sz="1900" dirty="0" smtClean="0"/>
          </a:p>
          <a:p>
            <a:pPr marL="342900" indent="-342900">
              <a:buClr>
                <a:srgbClr val="0070C0"/>
              </a:buClr>
              <a:buSzPct val="80000"/>
              <a:buFont typeface="Arial" panose="020B0604020202020204" pitchFamily="34" charset="0"/>
              <a:buChar char="►"/>
            </a:pPr>
            <a:r>
              <a:rPr lang="en-US" sz="1900" dirty="0" smtClean="0"/>
              <a:t>The </a:t>
            </a:r>
            <a:r>
              <a:rPr lang="en-US" sz="1900" dirty="0"/>
              <a:t>construction of new hotels can contribute to the infrastructure of a destination, and having a good supply of hotel beds can determine the success of a destination on an international scale.</a:t>
            </a:r>
          </a:p>
          <a:p>
            <a:pPr marL="342900" indent="-342900">
              <a:buClr>
                <a:srgbClr val="0070C0"/>
              </a:buClr>
              <a:buSzPct val="80000"/>
              <a:buFont typeface="Arial" panose="020B0604020202020204" pitchFamily="34" charset="0"/>
              <a:buChar char="►"/>
            </a:pPr>
            <a:r>
              <a:rPr lang="en-US" sz="1900" dirty="0"/>
              <a:t>Accommodation is the name given to any establishment that provides overnight lodging for a traveller in a room. Types of accommodation vary from international 5 star luxury hotels to a small guesthouse. There are different types of accommodation to cater to different types of travellers. </a:t>
            </a:r>
            <a:endParaRPr lang="en-US" sz="19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7" name="Picture 2" descr="Image result for self cater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0656" y="1124745"/>
            <a:ext cx="2554587" cy="17006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serviced apartment holida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79601" y="3223159"/>
            <a:ext cx="2549964" cy="142997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camping site holiday"/>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9601" y="5008907"/>
            <a:ext cx="2528582" cy="1588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9392020"/>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5616625" cy="5632311"/>
          </a:xfrm>
          <a:prstGeom prst="rect">
            <a:avLst/>
          </a:prstGeom>
        </p:spPr>
        <p:txBody>
          <a:bodyPr wrap="square">
            <a:spAutoFit/>
          </a:bodyPr>
          <a:lstStyle/>
          <a:p>
            <a:pPr>
              <a:buClr>
                <a:srgbClr val="0070C0"/>
              </a:buClr>
              <a:buSzPct val="80000"/>
            </a:pPr>
            <a:r>
              <a:rPr lang="en-US" sz="2000" b="1" dirty="0" smtClean="0">
                <a:solidFill>
                  <a:srgbClr val="C00000"/>
                </a:solidFill>
              </a:rPr>
              <a:t>Type </a:t>
            </a:r>
            <a:r>
              <a:rPr lang="en-US" sz="2000" b="1" dirty="0">
                <a:solidFill>
                  <a:srgbClr val="C00000"/>
                </a:solidFill>
              </a:rPr>
              <a:t>and range of accommodation available</a:t>
            </a:r>
          </a:p>
          <a:p>
            <a:pPr marL="342900" indent="-342900">
              <a:buClr>
                <a:srgbClr val="0070C0"/>
              </a:buClr>
              <a:buSzPct val="80000"/>
              <a:buFont typeface="Arial" panose="020B0604020202020204" pitchFamily="34" charset="0"/>
              <a:buChar char="►"/>
            </a:pPr>
            <a:r>
              <a:rPr lang="en-US" sz="2000" dirty="0" smtClean="0"/>
              <a:t>All </a:t>
            </a:r>
            <a:r>
              <a:rPr lang="en-US" sz="2000" dirty="0"/>
              <a:t>accommodation is either </a:t>
            </a:r>
            <a:r>
              <a:rPr lang="en-US" sz="2000" dirty="0">
                <a:solidFill>
                  <a:srgbClr val="FF0000"/>
                </a:solidFill>
              </a:rPr>
              <a:t>serviced</a:t>
            </a:r>
            <a:r>
              <a:rPr lang="en-US" sz="2000" dirty="0"/>
              <a:t> or </a:t>
            </a:r>
            <a:r>
              <a:rPr lang="en-US" sz="2000" b="1" dirty="0">
                <a:solidFill>
                  <a:srgbClr val="FF0000"/>
                </a:solidFill>
              </a:rPr>
              <a:t>self-catering</a:t>
            </a:r>
            <a:r>
              <a:rPr lang="en-US" sz="2000" dirty="0"/>
              <a:t>. Serviced means that the price you pay includes the provision of meals and for the cleaning of the room. Self-catering means that meals are not provided but cooking facilities are available for guests’ use. </a:t>
            </a:r>
            <a:endParaRPr lang="en-US" sz="2000" dirty="0" smtClean="0"/>
          </a:p>
          <a:p>
            <a:pPr marL="342900" indent="-342900">
              <a:buClr>
                <a:srgbClr val="0070C0"/>
              </a:buClr>
              <a:buSzPct val="80000"/>
              <a:buFont typeface="Arial" panose="020B0604020202020204" pitchFamily="34" charset="0"/>
              <a:buChar char="►"/>
            </a:pPr>
            <a:r>
              <a:rPr lang="en-US" sz="2000" dirty="0" smtClean="0"/>
              <a:t>Accommodation </a:t>
            </a:r>
            <a:r>
              <a:rPr lang="en-US" sz="2000" dirty="0"/>
              <a:t>can be targeted towards the luxury market, where customers are happy to pay a premium price for the quality of the products and services offered. Other forms of accommodation cater to the specific needs of the budget traveller market, where customers tend to look towards value for money alongside more basic facilities.</a:t>
            </a:r>
          </a:p>
          <a:p>
            <a:pPr marL="342900" indent="-342900">
              <a:buClr>
                <a:srgbClr val="0070C0"/>
              </a:buClr>
              <a:buSzPct val="80000"/>
              <a:buFont typeface="Arial" panose="020B0604020202020204" pitchFamily="34" charset="0"/>
              <a:buChar char="►"/>
            </a:pPr>
            <a:r>
              <a:rPr lang="en-US" sz="2000" dirty="0"/>
              <a:t>Let us take a quick look at some of the main types of accommodation.</a:t>
            </a:r>
            <a:endParaRPr lang="en-US" sz="20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76802" name="Picture 2" descr="Image result for self cater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1124745"/>
            <a:ext cx="3139108" cy="2089750"/>
          </a:xfrm>
          <a:prstGeom prst="rect">
            <a:avLst/>
          </a:prstGeom>
          <a:noFill/>
          <a:extLst>
            <a:ext uri="{909E8E84-426E-40DD-AFC4-6F175D3DCCD1}">
              <a14:hiddenFill xmlns:a14="http://schemas.microsoft.com/office/drawing/2010/main">
                <a:solidFill>
                  <a:srgbClr val="FFFFFF"/>
                </a:solidFill>
              </a14:hiddenFill>
            </a:ext>
          </a:extLst>
        </p:spPr>
      </p:pic>
      <p:pic>
        <p:nvPicPr>
          <p:cNvPr id="76804" name="Picture 4" descr="Image result for serviced apartment holida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796137" y="3328010"/>
            <a:ext cx="3133428" cy="1757174"/>
          </a:xfrm>
          <a:prstGeom prst="rect">
            <a:avLst/>
          </a:prstGeom>
          <a:noFill/>
          <a:extLst>
            <a:ext uri="{909E8E84-426E-40DD-AFC4-6F175D3DCCD1}">
              <a14:hiddenFill xmlns:a14="http://schemas.microsoft.com/office/drawing/2010/main">
                <a:solidFill>
                  <a:srgbClr val="FFFFFF"/>
                </a:solidFill>
              </a14:hiddenFill>
            </a:ext>
          </a:extLst>
        </p:spPr>
      </p:pic>
      <p:pic>
        <p:nvPicPr>
          <p:cNvPr id="76806" name="Picture 6" descr="Image result for camping site holiday"/>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796136" y="5157192"/>
            <a:ext cx="3093689" cy="1500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9669133"/>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5832649" cy="5509200"/>
          </a:xfrm>
          <a:prstGeom prst="rect">
            <a:avLst/>
          </a:prstGeom>
        </p:spPr>
        <p:txBody>
          <a:bodyPr wrap="square">
            <a:spAutoFit/>
          </a:bodyPr>
          <a:lstStyle/>
          <a:p>
            <a:pPr>
              <a:buClr>
                <a:srgbClr val="0070C0"/>
              </a:buClr>
              <a:buSzPct val="80000"/>
            </a:pPr>
            <a:r>
              <a:rPr lang="en-US" sz="2200" b="1" dirty="0" smtClean="0">
                <a:solidFill>
                  <a:srgbClr val="C00000"/>
                </a:solidFill>
              </a:rPr>
              <a:t>Hotel</a:t>
            </a:r>
            <a:endParaRPr lang="en-US" sz="2200" b="1" dirty="0">
              <a:solidFill>
                <a:srgbClr val="C00000"/>
              </a:solidFill>
            </a:endParaRPr>
          </a:p>
          <a:p>
            <a:pPr marL="342900" indent="-342900">
              <a:buClr>
                <a:srgbClr val="0070C0"/>
              </a:buClr>
              <a:buSzPct val="80000"/>
              <a:buFont typeface="Arial" panose="020B0604020202020204" pitchFamily="34" charset="0"/>
              <a:buChar char="►"/>
            </a:pPr>
            <a:r>
              <a:rPr lang="en-US" sz="2200" dirty="0"/>
              <a:t>Hotels are one of the most common forms of serviced accommodation found in destinations around the world. </a:t>
            </a:r>
            <a:endParaRPr lang="en-US" sz="2200" dirty="0" smtClean="0"/>
          </a:p>
          <a:p>
            <a:pPr marL="342900" indent="-342900">
              <a:buClr>
                <a:srgbClr val="0070C0"/>
              </a:buClr>
              <a:buSzPct val="80000"/>
              <a:buFont typeface="Arial" panose="020B0604020202020204" pitchFamily="34" charset="0"/>
              <a:buChar char="►"/>
            </a:pPr>
            <a:r>
              <a:rPr lang="en-US" sz="2200" dirty="0" smtClean="0"/>
              <a:t>Some </a:t>
            </a:r>
            <a:r>
              <a:rPr lang="en-US" sz="2200" dirty="0"/>
              <a:t>hotels are small, privately owned establishments with a small number of rooms and a limited range of facilities; others are part of an international hotel chain, with hundreds of rooms and a broad product/service mix, including business and leisure facilities, and a choice of restaurants, coffee lounges and bars etc. </a:t>
            </a:r>
            <a:endParaRPr lang="en-US" sz="2200" dirty="0" smtClean="0"/>
          </a:p>
          <a:p>
            <a:pPr marL="342900" indent="-342900">
              <a:buClr>
                <a:srgbClr val="0070C0"/>
              </a:buClr>
              <a:buSzPct val="80000"/>
              <a:buFont typeface="Arial" panose="020B0604020202020204" pitchFamily="34" charset="0"/>
              <a:buChar char="►"/>
            </a:pPr>
            <a:r>
              <a:rPr lang="en-US" sz="2200" dirty="0" smtClean="0"/>
              <a:t>Services </a:t>
            </a:r>
            <a:r>
              <a:rPr lang="en-US" sz="2200" dirty="0"/>
              <a:t>at large international hotels tend to be formal, whereas services at a smaller, family run hotel may be more friendly and relaxed.</a:t>
            </a:r>
            <a:endParaRPr lang="en-US" sz="22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155</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79874" name="Picture 2" descr="Image result for 5 star hote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59" y="1124744"/>
            <a:ext cx="2888323" cy="162468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448209" y="2779551"/>
            <a:ext cx="2016224" cy="430887"/>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200" dirty="0" smtClean="0"/>
              <a:t>5 Star Hotel</a:t>
            </a:r>
            <a:endParaRPr lang="en-US" sz="2200" dirty="0"/>
          </a:p>
        </p:txBody>
      </p:sp>
      <p:pic>
        <p:nvPicPr>
          <p:cNvPr id="79876" name="Picture 4" descr="Image result for 3 star hotel"/>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12158" y="3185063"/>
            <a:ext cx="2888323" cy="156837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6477131" y="4753442"/>
            <a:ext cx="2016224" cy="430887"/>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200" dirty="0" smtClean="0"/>
              <a:t>3 Star Hotel</a:t>
            </a:r>
            <a:endParaRPr lang="en-US" sz="2200" dirty="0"/>
          </a:p>
        </p:txBody>
      </p:sp>
      <p:pic>
        <p:nvPicPr>
          <p:cNvPr id="79878" name="Picture 6" descr="Image result for 1 star hotel"/>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012158" y="5202224"/>
            <a:ext cx="2888323" cy="1467136"/>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644008" y="6237312"/>
            <a:ext cx="1333226" cy="430887"/>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200" dirty="0" smtClean="0"/>
              <a:t>1 Star</a:t>
            </a:r>
            <a:endParaRPr lang="en-US" sz="2200" dirty="0"/>
          </a:p>
        </p:txBody>
      </p:sp>
    </p:spTree>
    <p:extLst>
      <p:ext uri="{BB962C8B-B14F-4D97-AF65-F5344CB8AC3E}">
        <p14:creationId xmlns:p14="http://schemas.microsoft.com/office/powerpoint/2010/main" val="445255575"/>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a:t>4.3 - Describe Support Facilities for Travel and Tourism</a:t>
            </a:r>
            <a:endParaRPr lang="en-GB" sz="2500" b="1" dirty="0" smtClean="0"/>
          </a:p>
        </p:txBody>
      </p:sp>
      <p:sp>
        <p:nvSpPr>
          <p:cNvPr id="5" name="Rounded Rectangle 4"/>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651760" rtlCol="0" anchor="ctr"/>
          <a:lstStyle/>
          <a:p>
            <a:r>
              <a:rPr lang="en-US" sz="2130" b="1" dirty="0" smtClean="0">
                <a:solidFill>
                  <a:srgbClr val="C00000"/>
                </a:solidFill>
                <a:latin typeface="Arial" panose="020B0604020202020204" pitchFamily="34" charset="0"/>
                <a:cs typeface="Arial" panose="020B0604020202020204" pitchFamily="34" charset="0"/>
              </a:rPr>
              <a:t>Example</a:t>
            </a:r>
            <a:endParaRPr lang="en-US" sz="2130" b="1" dirty="0">
              <a:solidFill>
                <a:srgbClr val="C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sz="2130" dirty="0">
                <a:solidFill>
                  <a:schemeClr val="tx1"/>
                </a:solidFill>
                <a:latin typeface="Arial" panose="020B0604020202020204" pitchFamily="34" charset="0"/>
                <a:cs typeface="Arial" panose="020B0604020202020204" pitchFamily="34" charset="0"/>
              </a:rPr>
              <a:t>This small, friendly family-run hotel offers good value accommodation in peaceful surroundings. The hotel is privately owned and is situated on the west side of the historic town of Ludlow. </a:t>
            </a:r>
            <a:endParaRPr lang="en-US" sz="2130" dirty="0" smtClean="0">
              <a:solidFill>
                <a:schemeClr val="tx1"/>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sz="2130" dirty="0" smtClean="0">
                <a:solidFill>
                  <a:schemeClr val="tx1"/>
                </a:solidFill>
                <a:latin typeface="Arial" panose="020B0604020202020204" pitchFamily="34" charset="0"/>
                <a:cs typeface="Arial" panose="020B0604020202020204" pitchFamily="34" charset="0"/>
              </a:rPr>
              <a:t>The </a:t>
            </a:r>
            <a:r>
              <a:rPr lang="en-US" sz="2130" dirty="0">
                <a:solidFill>
                  <a:schemeClr val="tx1"/>
                </a:solidFill>
                <a:latin typeface="Arial" panose="020B0604020202020204" pitchFamily="34" charset="0"/>
                <a:cs typeface="Arial" panose="020B0604020202020204" pitchFamily="34" charset="0"/>
              </a:rPr>
              <a:t>hotel stands in an acre of grounds with lawns to the side  </a:t>
            </a:r>
            <a:r>
              <a:rPr lang="en-US" sz="2130" dirty="0" smtClean="0">
                <a:solidFill>
                  <a:schemeClr val="tx1"/>
                </a:solidFill>
                <a:latin typeface="Arial" panose="020B0604020202020204" pitchFamily="34" charset="0"/>
                <a:cs typeface="Arial" panose="020B0604020202020204" pitchFamily="34" charset="0"/>
              </a:rPr>
              <a:t>and </a:t>
            </a:r>
            <a:r>
              <a:rPr lang="en-US" sz="2130" dirty="0">
                <a:solidFill>
                  <a:schemeClr val="tx1"/>
                </a:solidFill>
                <a:latin typeface="Arial" panose="020B0604020202020204" pitchFamily="34" charset="0"/>
                <a:cs typeface="Arial" panose="020B0604020202020204" pitchFamily="34" charset="0"/>
              </a:rPr>
              <a:t>car parks to the front and rear. Guest rooms have views of the surrounding countryside and some have views of Ludlow Castle.</a:t>
            </a:r>
          </a:p>
          <a:p>
            <a:pPr marL="342900" indent="-342900">
              <a:buClr>
                <a:srgbClr val="C00000"/>
              </a:buClr>
              <a:buSzPct val="80000"/>
              <a:buFont typeface="Arial" panose="020B0604020202020204" pitchFamily="34" charset="0"/>
              <a:buChar char="►"/>
            </a:pPr>
            <a:r>
              <a:rPr lang="en-US" sz="2130" dirty="0">
                <a:solidFill>
                  <a:schemeClr val="tx1"/>
                </a:solidFill>
                <a:latin typeface="Arial" panose="020B0604020202020204" pitchFamily="34" charset="0"/>
                <a:cs typeface="Arial" panose="020B0604020202020204" pitchFamily="34" charset="0"/>
              </a:rPr>
              <a:t>There are nine </a:t>
            </a:r>
            <a:r>
              <a:rPr lang="en-US" sz="2130" dirty="0" err="1">
                <a:solidFill>
                  <a:schemeClr val="tx1"/>
                </a:solidFill>
                <a:latin typeface="Arial" panose="020B0604020202020204" pitchFamily="34" charset="0"/>
                <a:cs typeface="Arial" panose="020B0604020202020204" pitchFamily="34" charset="0"/>
              </a:rPr>
              <a:t>en</a:t>
            </a:r>
            <a:r>
              <a:rPr lang="en-US" sz="2130" dirty="0">
                <a:solidFill>
                  <a:schemeClr val="tx1"/>
                </a:solidFill>
                <a:latin typeface="Arial" panose="020B0604020202020204" pitchFamily="34" charset="0"/>
                <a:cs typeface="Arial" panose="020B0604020202020204" pitchFamily="34" charset="0"/>
              </a:rPr>
              <a:t>-suite rooms on two floors which are equipped with flat screen TVs, tea and coffee making facilities and free </a:t>
            </a:r>
            <a:r>
              <a:rPr lang="en-US" sz="2130" dirty="0" smtClean="0">
                <a:solidFill>
                  <a:schemeClr val="tx1"/>
                </a:solidFill>
                <a:latin typeface="Arial" panose="020B0604020202020204" pitchFamily="34" charset="0"/>
                <a:cs typeface="Arial" panose="020B0604020202020204" pitchFamily="34" charset="0"/>
              </a:rPr>
              <a:t>Wi-Fi </a:t>
            </a:r>
            <a:r>
              <a:rPr lang="en-US" sz="2130" dirty="0">
                <a:solidFill>
                  <a:schemeClr val="tx1"/>
                </a:solidFill>
                <a:latin typeface="Arial" panose="020B0604020202020204" pitchFamily="34" charset="0"/>
                <a:cs typeface="Arial" panose="020B0604020202020204" pitchFamily="34" charset="0"/>
              </a:rPr>
              <a:t>access. Breakfast is included in the tariff and is cooked to order.</a:t>
            </a:r>
          </a:p>
          <a:p>
            <a:pPr algn="ctr">
              <a:buClr>
                <a:srgbClr val="C00000"/>
              </a:buClr>
              <a:buSzPct val="80000"/>
            </a:pPr>
            <a:r>
              <a:rPr lang="en-US" sz="2130" dirty="0">
                <a:solidFill>
                  <a:schemeClr val="tx1"/>
                </a:solidFill>
                <a:latin typeface="Arial" panose="020B0604020202020204" pitchFamily="34" charset="0"/>
                <a:cs typeface="Arial" panose="020B0604020202020204" pitchFamily="34" charset="0"/>
              </a:rPr>
              <a:t>Source: </a:t>
            </a:r>
            <a:r>
              <a:rPr lang="en-US" sz="2130" dirty="0">
                <a:solidFill>
                  <a:schemeClr val="tx1"/>
                </a:solidFill>
                <a:latin typeface="Arial" panose="020B0604020202020204" pitchFamily="34" charset="0"/>
                <a:cs typeface="Arial" panose="020B0604020202020204" pitchFamily="34" charset="0"/>
                <a:hlinkClick r:id="rId4"/>
              </a:rPr>
              <a:t>http://</a:t>
            </a:r>
            <a:r>
              <a:rPr lang="en-US" sz="2130" dirty="0" smtClean="0">
                <a:solidFill>
                  <a:schemeClr val="tx1"/>
                </a:solidFill>
                <a:latin typeface="Arial" panose="020B0604020202020204" pitchFamily="34" charset="0"/>
                <a:cs typeface="Arial" panose="020B0604020202020204" pitchFamily="34" charset="0"/>
                <a:hlinkClick r:id="rId4"/>
              </a:rPr>
              <a:t>www.thecliffehotel.co.uk/index.php</a:t>
            </a:r>
            <a:endParaRPr lang="en-US" sz="2130" i="1" dirty="0">
              <a:solidFill>
                <a:schemeClr val="tx1"/>
              </a:solidFill>
              <a:latin typeface="Arial" panose="020B0604020202020204" pitchFamily="34" charset="0"/>
              <a:cs typeface="Arial" panose="020B0604020202020204" pitchFamily="34" charset="0"/>
            </a:endParaRPr>
          </a:p>
        </p:txBody>
      </p:sp>
      <p:pic>
        <p:nvPicPr>
          <p:cNvPr id="78850" name="Picture 2" descr="Image result for Cliffe Hotel in Ludlow"/>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72200" y="1196752"/>
            <a:ext cx="2478410" cy="2011975"/>
          </a:xfrm>
          <a:prstGeom prst="rect">
            <a:avLst/>
          </a:prstGeom>
          <a:noFill/>
          <a:extLst>
            <a:ext uri="{909E8E84-426E-40DD-AFC4-6F175D3DCCD1}">
              <a14:hiddenFill xmlns:a14="http://schemas.microsoft.com/office/drawing/2010/main">
                <a:solidFill>
                  <a:srgbClr val="FFFFFF"/>
                </a:solidFill>
              </a14:hiddenFill>
            </a:ext>
          </a:extLst>
        </p:spPr>
      </p:pic>
      <p:pic>
        <p:nvPicPr>
          <p:cNvPr id="78852" name="Picture 4" descr="Image result for Cliffe Hotel in Ludlo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3263366"/>
            <a:ext cx="2478410" cy="1549006"/>
          </a:xfrm>
          <a:prstGeom prst="rect">
            <a:avLst/>
          </a:prstGeom>
          <a:noFill/>
          <a:extLst>
            <a:ext uri="{909E8E84-426E-40DD-AFC4-6F175D3DCCD1}">
              <a14:hiddenFill xmlns:a14="http://schemas.microsoft.com/office/drawing/2010/main">
                <a:solidFill>
                  <a:srgbClr val="FFFFFF"/>
                </a:solidFill>
              </a14:hiddenFill>
            </a:ext>
          </a:extLst>
        </p:spPr>
      </p:pic>
      <p:pic>
        <p:nvPicPr>
          <p:cNvPr id="78854" name="Picture 6" descr="Related imag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993"/>
          <a:stretch/>
        </p:blipFill>
        <p:spPr bwMode="auto">
          <a:xfrm>
            <a:off x="6372200" y="4918100"/>
            <a:ext cx="2478410" cy="1679252"/>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4699415"/>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4824537" cy="5693866"/>
          </a:xfrm>
          <a:prstGeom prst="rect">
            <a:avLst/>
          </a:prstGeom>
        </p:spPr>
        <p:txBody>
          <a:bodyPr wrap="square">
            <a:spAutoFit/>
          </a:bodyPr>
          <a:lstStyle/>
          <a:p>
            <a:pPr>
              <a:buClr>
                <a:srgbClr val="0070C0"/>
              </a:buClr>
              <a:buSzPct val="80000"/>
            </a:pPr>
            <a:r>
              <a:rPr lang="en-US" sz="2800" b="1" dirty="0" smtClean="0">
                <a:solidFill>
                  <a:srgbClr val="C00000"/>
                </a:solidFill>
              </a:rPr>
              <a:t>Guesthouse</a:t>
            </a:r>
            <a:endParaRPr lang="en-US" sz="2800" b="1" dirty="0">
              <a:solidFill>
                <a:srgbClr val="C00000"/>
              </a:solidFill>
            </a:endParaRPr>
          </a:p>
          <a:p>
            <a:pPr marL="457200" indent="-457200">
              <a:buClr>
                <a:srgbClr val="0070C0"/>
              </a:buClr>
              <a:buSzPct val="80000"/>
              <a:buFont typeface="Arial" panose="020B0604020202020204" pitchFamily="34" charset="0"/>
              <a:buChar char="►"/>
            </a:pPr>
            <a:r>
              <a:rPr lang="en-US" sz="2800" dirty="0"/>
              <a:t>It is also known as a boarding house, B&amp;B, or Pension. A guesthouse is usually a small owner-managed establishment offering serviced accommodation. </a:t>
            </a:r>
            <a:endParaRPr lang="en-US" sz="2800" dirty="0" smtClean="0"/>
          </a:p>
          <a:p>
            <a:pPr marL="457200" indent="-457200">
              <a:buClr>
                <a:srgbClr val="0070C0"/>
              </a:buClr>
              <a:buSzPct val="80000"/>
              <a:buFont typeface="Arial" panose="020B0604020202020204" pitchFamily="34" charset="0"/>
              <a:buChar char="►"/>
            </a:pPr>
            <a:r>
              <a:rPr lang="en-US" sz="2800" dirty="0" smtClean="0"/>
              <a:t>Facilities </a:t>
            </a:r>
            <a:r>
              <a:rPr lang="en-US" sz="2800" dirty="0"/>
              <a:t>here are limited and cost less than staying in a typical hotel. The service is often more personal and friendly.</a:t>
            </a:r>
            <a:endParaRPr lang="en-US" sz="28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80898" name="Picture 2" descr="Image result for pensione ital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1171895"/>
            <a:ext cx="3887848" cy="2593165"/>
          </a:xfrm>
          <a:prstGeom prst="rect">
            <a:avLst/>
          </a:prstGeom>
          <a:noFill/>
          <a:extLst>
            <a:ext uri="{909E8E84-426E-40DD-AFC4-6F175D3DCCD1}">
              <a14:hiddenFill xmlns:a14="http://schemas.microsoft.com/office/drawing/2010/main">
                <a:solidFill>
                  <a:srgbClr val="FFFFFF"/>
                </a:solidFill>
              </a14:hiddenFill>
            </a:ext>
          </a:extLst>
        </p:spPr>
      </p:pic>
      <p:pic>
        <p:nvPicPr>
          <p:cNvPr id="80902" name="Picture 6" descr="Image result for b&amp;b"/>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004048" y="3933056"/>
            <a:ext cx="3887848" cy="2673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9152891"/>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a:t>4.3 - Describe Support Facilities for Travel and Tourism</a:t>
            </a:r>
            <a:endParaRPr lang="en-GB" sz="2500" b="1" dirty="0" smtClean="0"/>
          </a:p>
        </p:txBody>
      </p:sp>
      <p:sp>
        <p:nvSpPr>
          <p:cNvPr id="5" name="Rounded Rectangle 4"/>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651760" rtlCol="0" anchor="ctr"/>
          <a:lstStyle/>
          <a:p>
            <a:r>
              <a:rPr lang="en-US" b="1" dirty="0" smtClean="0">
                <a:solidFill>
                  <a:srgbClr val="C00000"/>
                </a:solidFill>
                <a:latin typeface="Arial" panose="020B0604020202020204" pitchFamily="34" charset="0"/>
                <a:cs typeface="Arial" panose="020B0604020202020204" pitchFamily="34" charset="0"/>
              </a:rPr>
              <a:t>Example</a:t>
            </a:r>
            <a:endParaRPr lang="en-US"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b="1" dirty="0">
                <a:solidFill>
                  <a:schemeClr val="tx1"/>
                </a:solidFill>
                <a:latin typeface="Arial" panose="020B0604020202020204" pitchFamily="34" charset="0"/>
                <a:cs typeface="Arial" panose="020B0604020202020204" pitchFamily="34" charset="0"/>
              </a:rPr>
              <a:t>Villa Sunrise - Bali</a:t>
            </a:r>
          </a:p>
          <a:p>
            <a:pPr marL="342900" indent="-34290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Villa Sunrise is a beautiful guesthouse on the northern coast of Bali. The house contains three bedrooms, two bathrooms, a kitchen and a combined dining room and living area. </a:t>
            </a:r>
            <a:endParaRPr lang="en-US" dirty="0" smtClean="0">
              <a:solidFill>
                <a:schemeClr val="tx1"/>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dirty="0" smtClean="0">
                <a:solidFill>
                  <a:schemeClr val="tx1"/>
                </a:solidFill>
                <a:latin typeface="Arial" panose="020B0604020202020204" pitchFamily="34" charset="0"/>
                <a:cs typeface="Arial" panose="020B0604020202020204" pitchFamily="34" charset="0"/>
              </a:rPr>
              <a:t>Although </a:t>
            </a:r>
            <a:r>
              <a:rPr lang="en-US" dirty="0">
                <a:solidFill>
                  <a:schemeClr val="tx1"/>
                </a:solidFill>
                <a:latin typeface="Arial" panose="020B0604020202020204" pitchFamily="34" charset="0"/>
                <a:cs typeface="Arial" panose="020B0604020202020204" pitchFamily="34" charset="0"/>
              </a:rPr>
              <a:t>it easily sleeps 6 persons, if </a:t>
            </a:r>
            <a:r>
              <a:rPr lang="en-US" dirty="0" smtClean="0">
                <a:solidFill>
                  <a:schemeClr val="tx1"/>
                </a:solidFill>
                <a:latin typeface="Arial" panose="020B0604020202020204" pitchFamily="34" charset="0"/>
                <a:cs typeface="Arial" panose="020B0604020202020204" pitchFamily="34" charset="0"/>
              </a:rPr>
              <a:t>rented </a:t>
            </a:r>
            <a:r>
              <a:rPr lang="en-US" dirty="0">
                <a:solidFill>
                  <a:schemeClr val="tx1"/>
                </a:solidFill>
                <a:latin typeface="Arial" panose="020B0604020202020204" pitchFamily="34" charset="0"/>
                <a:cs typeface="Arial" panose="020B0604020202020204" pitchFamily="34" charset="0"/>
              </a:rPr>
              <a:t>to more than two persons and because of the unique design of the open floor plan, it would only be appropriate for either friends or families. Villa Sunrise has a choice of well appointed rooms. All linen and bath and beach towels are included.</a:t>
            </a:r>
          </a:p>
          <a:p>
            <a:pPr marL="342900" indent="-34290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A stay at Villa Sunrise also includes a fresh and delicious breakfast, including wonderful Balinese coffee prepared by the house maid, who will also clean the house daily and do your laundry. </a:t>
            </a:r>
            <a:endParaRPr lang="en-US" dirty="0" smtClean="0">
              <a:solidFill>
                <a:schemeClr val="tx1"/>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dirty="0" smtClean="0">
                <a:solidFill>
                  <a:schemeClr val="tx1"/>
                </a:solidFill>
                <a:latin typeface="Arial" panose="020B0604020202020204" pitchFamily="34" charset="0"/>
                <a:cs typeface="Arial" panose="020B0604020202020204" pitchFamily="34" charset="0"/>
              </a:rPr>
              <a:t>Your </a:t>
            </a:r>
            <a:r>
              <a:rPr lang="en-US" dirty="0">
                <a:solidFill>
                  <a:schemeClr val="tx1"/>
                </a:solidFill>
                <a:latin typeface="Arial" panose="020B0604020202020204" pitchFamily="34" charset="0"/>
                <a:cs typeface="Arial" panose="020B0604020202020204" pitchFamily="34" charset="0"/>
              </a:rPr>
              <a:t>friendly hosts will be happy to arrange individual tours that will satisfy all ages and interests.</a:t>
            </a:r>
          </a:p>
          <a:p>
            <a:pPr algn="ctr">
              <a:buClr>
                <a:srgbClr val="C00000"/>
              </a:buClr>
              <a:buSzPct val="80000"/>
            </a:pPr>
            <a:r>
              <a:rPr lang="en-US" i="1" dirty="0" smtClean="0">
                <a:solidFill>
                  <a:schemeClr val="tx1"/>
                </a:solidFill>
                <a:latin typeface="Arial" panose="020B0604020202020204" pitchFamily="34" charset="0"/>
                <a:cs typeface="Arial" panose="020B0604020202020204" pitchFamily="34" charset="0"/>
              </a:rPr>
              <a:t>Source:</a:t>
            </a:r>
            <a:r>
              <a:rPr lang="en-US" i="1" dirty="0" smtClean="0">
                <a:solidFill>
                  <a:schemeClr val="tx1"/>
                </a:solidFill>
                <a:latin typeface="Arial" panose="020B0604020202020204" pitchFamily="34" charset="0"/>
                <a:cs typeface="Arial" panose="020B0604020202020204" pitchFamily="34" charset="0"/>
                <a:hlinkClick r:id="rId4"/>
              </a:rPr>
              <a:t>http</a:t>
            </a:r>
            <a:r>
              <a:rPr lang="en-US" i="1" dirty="0">
                <a:solidFill>
                  <a:schemeClr val="tx1"/>
                </a:solidFill>
                <a:latin typeface="Arial" panose="020B0604020202020204" pitchFamily="34" charset="0"/>
                <a:cs typeface="Arial" panose="020B0604020202020204" pitchFamily="34" charset="0"/>
                <a:hlinkClick r:id="rId4"/>
              </a:rPr>
              <a:t>://www.bedandbreakfastworld.com/indonesia/bali/villa- </a:t>
            </a:r>
            <a:r>
              <a:rPr lang="en-US" i="1" dirty="0" smtClean="0">
                <a:solidFill>
                  <a:schemeClr val="tx1"/>
                </a:solidFill>
                <a:latin typeface="Arial" panose="020B0604020202020204" pitchFamily="34" charset="0"/>
                <a:cs typeface="Arial" panose="020B0604020202020204" pitchFamily="34" charset="0"/>
                <a:hlinkClick r:id="rId4"/>
              </a:rPr>
              <a:t>sunrise-guesthouse/11144</a:t>
            </a:r>
            <a:endParaRPr lang="en-US" i="1" dirty="0">
              <a:solidFill>
                <a:schemeClr val="tx1"/>
              </a:solidFill>
              <a:latin typeface="Arial" panose="020B0604020202020204" pitchFamily="34" charset="0"/>
              <a:cs typeface="Arial" panose="020B0604020202020204" pitchFamily="34" charset="0"/>
            </a:endParaRPr>
          </a:p>
        </p:txBody>
      </p:sp>
      <p:pic>
        <p:nvPicPr>
          <p:cNvPr id="82946" name="Picture 2" descr="Image result for Villa Sunrise Bali"/>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44208" y="1232401"/>
            <a:ext cx="2420137" cy="1548527"/>
          </a:xfrm>
          <a:prstGeom prst="rect">
            <a:avLst/>
          </a:prstGeom>
          <a:noFill/>
          <a:extLst>
            <a:ext uri="{909E8E84-426E-40DD-AFC4-6F175D3DCCD1}">
              <a14:hiddenFill xmlns:a14="http://schemas.microsoft.com/office/drawing/2010/main">
                <a:solidFill>
                  <a:srgbClr val="FFFFFF"/>
                </a:solidFill>
              </a14:hiddenFill>
            </a:ext>
          </a:extLst>
        </p:spPr>
      </p:pic>
      <p:pic>
        <p:nvPicPr>
          <p:cNvPr id="82948" name="Picture 4" descr="Image result for Villa Sunrise Bal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4207" y="2970636"/>
            <a:ext cx="2420137" cy="1610492"/>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82950" name="Picture 6" descr="Image result for Villa Sunrise Bali"/>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44206" y="4767097"/>
            <a:ext cx="2420137" cy="1614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4239412"/>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Scheme of Assessment</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305253060"/>
              </p:ext>
            </p:extLst>
          </p:nvPr>
        </p:nvGraphicFramePr>
        <p:xfrm>
          <a:off x="179512" y="1124744"/>
          <a:ext cx="8712968" cy="5544616"/>
        </p:xfrm>
        <a:graphic>
          <a:graphicData uri="http://schemas.openxmlformats.org/drawingml/2006/table">
            <a:tbl>
              <a:tblPr firstRow="1" bandRow="1">
                <a:tableStyleId>{5C22544A-7EE6-4342-B048-85BDC9FD1C3A}</a:tableStyleId>
              </a:tblPr>
              <a:tblGrid>
                <a:gridCol w="3368038"/>
                <a:gridCol w="5344930"/>
              </a:tblGrid>
              <a:tr h="380089">
                <a:tc gridSpan="2">
                  <a:txBody>
                    <a:bodyPr/>
                    <a:lstStyle/>
                    <a:p>
                      <a:pPr>
                        <a:spcAft>
                          <a:spcPts val="300"/>
                        </a:spcAft>
                      </a:pPr>
                      <a:r>
                        <a:rPr kumimoji="0" lang="en-GB" sz="1330" b="1" i="0" u="none" strike="noStrike" kern="1200" baseline="0" dirty="0" smtClean="0">
                          <a:solidFill>
                            <a:schemeClr val="lt1"/>
                          </a:solidFill>
                          <a:latin typeface="Arial" panose="020B0604020202020204" pitchFamily="34" charset="0"/>
                          <a:ea typeface="+mn-ea"/>
                          <a:cs typeface="Arial" panose="020B0604020202020204" pitchFamily="34" charset="0"/>
                        </a:rPr>
                        <a:t>Candidates take:</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1210558">
                <a:tc gridSpan="2">
                  <a:txBody>
                    <a:bodyPr/>
                    <a:lstStyle/>
                    <a:p>
                      <a:pPr>
                        <a:spcAft>
                          <a:spcPts val="300"/>
                        </a:spcAft>
                      </a:pPr>
                      <a:r>
                        <a:rPr lang="en-US" sz="1330" b="1" dirty="0" smtClean="0">
                          <a:latin typeface="Arial" panose="020B0604020202020204" pitchFamily="34" charset="0"/>
                          <a:cs typeface="Arial" panose="020B0604020202020204" pitchFamily="34" charset="0"/>
                        </a:rPr>
                        <a:t>Paper 1                                                                                                                                                2 hours</a:t>
                      </a:r>
                    </a:p>
                    <a:p>
                      <a:pPr>
                        <a:spcAft>
                          <a:spcPts val="300"/>
                        </a:spcAft>
                      </a:pPr>
                      <a:r>
                        <a:rPr lang="en-US" sz="1330" dirty="0" smtClean="0">
                          <a:latin typeface="Arial" panose="020B0604020202020204" pitchFamily="34" charset="0"/>
                          <a:cs typeface="Arial" panose="020B0604020202020204" pitchFamily="34" charset="0"/>
                        </a:rPr>
                        <a:t>This question paper comprises four scenario-based questions which require candidates to provide short answers. The scenarios are set in an international travel and tourism environment, although some provision is made for</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candidates to refer to local examples.</a:t>
                      </a:r>
                    </a:p>
                    <a:p>
                      <a:pPr>
                        <a:spcAft>
                          <a:spcPts val="300"/>
                        </a:spcAft>
                      </a:pPr>
                      <a:r>
                        <a:rPr lang="en-US" sz="1330" dirty="0" smtClean="0">
                          <a:latin typeface="Arial" panose="020B0604020202020204" pitchFamily="34" charset="0"/>
                          <a:cs typeface="Arial" panose="020B0604020202020204" pitchFamily="34" charset="0"/>
                        </a:rPr>
                        <a:t>(60% of total marks)</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80089">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and either: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or: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r>
              <a:tr h="3573880">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Paper 2                                 2½ hours</a:t>
                      </a:r>
                    </a:p>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Alternative to Coursework</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This question paper comprises scenario-based questions, which </a:t>
                      </a: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require candidates to provide short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answers.</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It is based primarily on the contents of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Unit 5.</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Candidates should have a broad understanding of the principles of marketing and promotion, and of the ways in which marketing and promotion are used within the travel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and tourism industry.</a:t>
                      </a:r>
                    </a:p>
                    <a:p>
                      <a:pPr>
                        <a:spcAft>
                          <a:spcPts val="300"/>
                        </a:spcAft>
                      </a:pPr>
                      <a:endPar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c>
                  <a:txBody>
                    <a:bodyPr/>
                    <a:lstStyle/>
                    <a:p>
                      <a:pPr>
                        <a:spcAft>
                          <a:spcPts val="300"/>
                        </a:spcAft>
                      </a:pPr>
                      <a:r>
                        <a:rPr lang="en-US" sz="1330" b="1" dirty="0" smtClean="0">
                          <a:latin typeface="Arial" panose="020B0604020202020204" pitchFamily="34" charset="0"/>
                          <a:cs typeface="Arial" panose="020B0604020202020204" pitchFamily="34" charset="0"/>
                        </a:rPr>
                        <a:t>Paper 3</a:t>
                      </a:r>
                    </a:p>
                    <a:p>
                      <a:pPr>
                        <a:spcAft>
                          <a:spcPts val="300"/>
                        </a:spcAft>
                      </a:pPr>
                      <a:r>
                        <a:rPr lang="en-US" sz="1330" dirty="0" smtClean="0">
                          <a:latin typeface="Arial" panose="020B0604020202020204" pitchFamily="34" charset="0"/>
                          <a:cs typeface="Arial" panose="020B0604020202020204" pitchFamily="34" charset="0"/>
                        </a:rPr>
                        <a:t>Coursework Investigation* (Centre-based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assessment)</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This is an investigation which is directed towards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contents of Unit 6, and should allow candidates to apply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their knowledge and skills of this area of the travel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tourism industry.</a:t>
                      </a:r>
                    </a:p>
                    <a:p>
                      <a:pPr>
                        <a:spcAft>
                          <a:spcPts val="300"/>
                        </a:spcAft>
                      </a:pPr>
                      <a:r>
                        <a:rPr lang="en-US" sz="1330" dirty="0" smtClean="0">
                          <a:latin typeface="Arial" panose="020B0604020202020204" pitchFamily="34" charset="0"/>
                          <a:cs typeface="Arial" panose="020B0604020202020204" pitchFamily="34" charset="0"/>
                        </a:rPr>
                        <a:t>It requires a basic understanding of the principles of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marketing and promotion of visitor services. It explores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ways in which the services that are available to</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visitors and tourism providers, through tourist boards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and tourist information centres, can be promoted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developed for international travel and tourism.</a:t>
                      </a:r>
                    </a:p>
                    <a:p>
                      <a:pPr>
                        <a:spcAft>
                          <a:spcPts val="300"/>
                        </a:spcAft>
                      </a:pPr>
                      <a:r>
                        <a:rPr lang="en-US" sz="1330" dirty="0" smtClean="0">
                          <a:latin typeface="Arial" panose="020B0604020202020204" pitchFamily="34" charset="0"/>
                          <a:cs typeface="Arial" panose="020B0604020202020204" pitchFamily="34" charset="0"/>
                        </a:rPr>
                        <a:t>The candidate’s report should be no more than 3000</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words, in addition to relevant annotation and illustrative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material. Candidates will be expected to: demonstrate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ability to collect both primary and secondary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evidence; analyse, investigate and draw conclusions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from this; and present their findings in a structured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report.</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54390447"/>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5616625" cy="5693866"/>
          </a:xfrm>
          <a:prstGeom prst="rect">
            <a:avLst/>
          </a:prstGeom>
        </p:spPr>
        <p:txBody>
          <a:bodyPr wrap="square">
            <a:spAutoFit/>
          </a:bodyPr>
          <a:lstStyle/>
          <a:p>
            <a:pPr>
              <a:buClr>
                <a:srgbClr val="0070C0"/>
              </a:buClr>
              <a:buSzPct val="80000"/>
            </a:pPr>
            <a:r>
              <a:rPr lang="en-US" sz="2600" b="1" dirty="0" smtClean="0">
                <a:solidFill>
                  <a:srgbClr val="C00000"/>
                </a:solidFill>
              </a:rPr>
              <a:t>Hostel</a:t>
            </a:r>
            <a:endParaRPr lang="en-US" sz="2600" b="1" dirty="0">
              <a:solidFill>
                <a:srgbClr val="C00000"/>
              </a:solidFill>
            </a:endParaRPr>
          </a:p>
          <a:p>
            <a:pPr marL="400050" indent="-400050">
              <a:buClr>
                <a:srgbClr val="0070C0"/>
              </a:buClr>
              <a:buSzPct val="80000"/>
              <a:buFont typeface="Arial" panose="020B0604020202020204" pitchFamily="34" charset="0"/>
              <a:buChar char="►"/>
            </a:pPr>
            <a:r>
              <a:rPr lang="en-US" sz="2600" dirty="0"/>
              <a:t>Hostels offer inexpensive accommodation and also offer the option of serviced or self-catering facilities. </a:t>
            </a:r>
            <a:endParaRPr lang="en-US" sz="2600" dirty="0" smtClean="0"/>
          </a:p>
          <a:p>
            <a:pPr marL="400050" indent="-400050">
              <a:buClr>
                <a:srgbClr val="0070C0"/>
              </a:buClr>
              <a:buSzPct val="80000"/>
              <a:buFont typeface="Arial" panose="020B0604020202020204" pitchFamily="34" charset="0"/>
              <a:buChar char="►"/>
            </a:pPr>
            <a:r>
              <a:rPr lang="en-US" sz="2600" dirty="0" smtClean="0"/>
              <a:t>Hostels </a:t>
            </a:r>
            <a:r>
              <a:rPr lang="en-US" sz="2600" dirty="0"/>
              <a:t>target groups of travellers such as school groups or independent travellers looking for budget accommodation. </a:t>
            </a:r>
            <a:endParaRPr lang="en-US" sz="2600" dirty="0" smtClean="0"/>
          </a:p>
          <a:p>
            <a:pPr marL="400050" indent="-400050">
              <a:buClr>
                <a:srgbClr val="0070C0"/>
              </a:buClr>
              <a:buSzPct val="80000"/>
              <a:buFont typeface="Arial" panose="020B0604020202020204" pitchFamily="34" charset="0"/>
              <a:buChar char="►"/>
            </a:pPr>
            <a:r>
              <a:rPr lang="en-US" sz="2600" dirty="0" smtClean="0"/>
              <a:t>Hostels </a:t>
            </a:r>
            <a:r>
              <a:rPr lang="en-US" sz="2600" dirty="0"/>
              <a:t>offer dormitory style accommodation as well </a:t>
            </a:r>
            <a:r>
              <a:rPr lang="en-US" sz="2600" dirty="0" smtClean="0"/>
              <a:t>as private </a:t>
            </a:r>
            <a:r>
              <a:rPr lang="en-US" sz="2600" dirty="0"/>
              <a:t>rooms and can be privately owned or a part of the public sector.</a:t>
            </a:r>
            <a:endParaRPr lang="en-US" sz="26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156</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81922" name="Picture 2" descr="Image result for hoste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1124744"/>
            <a:ext cx="2751262" cy="2065281"/>
          </a:xfrm>
          <a:prstGeom prst="rect">
            <a:avLst/>
          </a:prstGeom>
          <a:noFill/>
          <a:extLst>
            <a:ext uri="{909E8E84-426E-40DD-AFC4-6F175D3DCCD1}">
              <a14:hiddenFill xmlns:a14="http://schemas.microsoft.com/office/drawing/2010/main">
                <a:solidFill>
                  <a:srgbClr val="FFFFFF"/>
                </a:solidFill>
              </a14:hiddenFill>
            </a:ext>
          </a:extLst>
        </p:spPr>
      </p:pic>
      <p:pic>
        <p:nvPicPr>
          <p:cNvPr id="81924" name="Picture 4" descr="Image result for hostel"/>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56176" y="3284984"/>
            <a:ext cx="2751262" cy="1616576"/>
          </a:xfrm>
          <a:prstGeom prst="rect">
            <a:avLst/>
          </a:prstGeom>
          <a:noFill/>
          <a:extLst>
            <a:ext uri="{909E8E84-426E-40DD-AFC4-6F175D3DCCD1}">
              <a14:hiddenFill xmlns:a14="http://schemas.microsoft.com/office/drawing/2010/main">
                <a:solidFill>
                  <a:srgbClr val="FFFFFF"/>
                </a:solidFill>
              </a14:hiddenFill>
            </a:ext>
          </a:extLst>
        </p:spPr>
      </p:pic>
      <p:pic>
        <p:nvPicPr>
          <p:cNvPr id="81926" name="Picture 6" descr="Image result for hostel"/>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156176" y="4978305"/>
            <a:ext cx="2751262" cy="1619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198727"/>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157</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a:t>4.3 - Describe Support Facilities for Travel and Tourism</a:t>
            </a:r>
            <a:endParaRPr lang="en-GB" sz="2500" b="1" dirty="0" smtClean="0"/>
          </a:p>
        </p:txBody>
      </p:sp>
      <p:sp>
        <p:nvSpPr>
          <p:cNvPr id="5" name="Rounded Rectangle 4"/>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651760" rtlCol="0" anchor="ctr"/>
          <a:lstStyle/>
          <a:p>
            <a:r>
              <a:rPr lang="en-US" sz="2500" b="1" dirty="0" smtClean="0">
                <a:solidFill>
                  <a:srgbClr val="C00000"/>
                </a:solidFill>
                <a:latin typeface="Arial" panose="020B0604020202020204" pitchFamily="34" charset="0"/>
                <a:cs typeface="Arial" panose="020B0604020202020204" pitchFamily="34" charset="0"/>
              </a:rPr>
              <a:t>Example</a:t>
            </a:r>
            <a:endParaRPr lang="en-US" sz="2500"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sz="2500" b="1" dirty="0" smtClean="0">
                <a:solidFill>
                  <a:schemeClr val="tx1"/>
                </a:solidFill>
                <a:latin typeface="Arial" panose="020B0604020202020204" pitchFamily="34" charset="0"/>
                <a:cs typeface="Arial" panose="020B0604020202020204" pitchFamily="34" charset="0"/>
              </a:rPr>
              <a:t>Kathmandu H1 </a:t>
            </a:r>
            <a:r>
              <a:rPr lang="en-US" sz="2500" b="1" dirty="0" err="1">
                <a:solidFill>
                  <a:schemeClr val="tx1"/>
                </a:solidFill>
                <a:latin typeface="Arial" panose="020B0604020202020204" pitchFamily="34" charset="0"/>
                <a:cs typeface="Arial" panose="020B0604020202020204" pitchFamily="34" charset="0"/>
              </a:rPr>
              <a:t>Thamel</a:t>
            </a:r>
            <a:r>
              <a:rPr lang="en-US" sz="2500" b="1" dirty="0">
                <a:solidFill>
                  <a:schemeClr val="tx1"/>
                </a:solidFill>
                <a:latin typeface="Arial" panose="020B0604020202020204" pitchFamily="34" charset="0"/>
                <a:cs typeface="Arial" panose="020B0604020202020204" pitchFamily="34" charset="0"/>
              </a:rPr>
              <a:t> Hostel</a:t>
            </a:r>
          </a:p>
          <a:p>
            <a:pPr marL="342900" indent="-342900">
              <a:buClr>
                <a:srgbClr val="C00000"/>
              </a:buClr>
              <a:buSzPct val="80000"/>
              <a:buFont typeface="Arial" panose="020B0604020202020204" pitchFamily="34" charset="0"/>
              <a:buChar char="►"/>
            </a:pPr>
            <a:r>
              <a:rPr lang="en-US" sz="2500" dirty="0">
                <a:solidFill>
                  <a:schemeClr val="tx1"/>
                </a:solidFill>
                <a:latin typeface="Arial" panose="020B0604020202020204" pitchFamily="34" charset="0"/>
                <a:cs typeface="Arial" panose="020B0604020202020204" pitchFamily="34" charset="0"/>
              </a:rPr>
              <a:t>Kathmandu </a:t>
            </a:r>
            <a:r>
              <a:rPr lang="en-US" sz="2500" dirty="0" smtClean="0">
                <a:solidFill>
                  <a:schemeClr val="tx1"/>
                </a:solidFill>
                <a:latin typeface="Arial" panose="020B0604020202020204" pitchFamily="34" charset="0"/>
                <a:cs typeface="Arial" panose="020B0604020202020204" pitchFamily="34" charset="0"/>
              </a:rPr>
              <a:t>H1 </a:t>
            </a:r>
            <a:r>
              <a:rPr lang="en-US" sz="2500" dirty="0" err="1">
                <a:solidFill>
                  <a:schemeClr val="tx1"/>
                </a:solidFill>
                <a:latin typeface="Arial" panose="020B0604020202020204" pitchFamily="34" charset="0"/>
                <a:cs typeface="Arial" panose="020B0604020202020204" pitchFamily="34" charset="0"/>
              </a:rPr>
              <a:t>Thamel</a:t>
            </a:r>
            <a:r>
              <a:rPr lang="en-US" sz="2500" dirty="0">
                <a:solidFill>
                  <a:schemeClr val="tx1"/>
                </a:solidFill>
                <a:latin typeface="Arial" panose="020B0604020202020204" pitchFamily="34" charset="0"/>
                <a:cs typeface="Arial" panose="020B0604020202020204" pitchFamily="34" charset="0"/>
              </a:rPr>
              <a:t> hostel is operated by Nepal Youth Hostel Council. It provides budget accommodation in safe, clean and friendly surroundings at an </a:t>
            </a:r>
            <a:r>
              <a:rPr lang="en-US" sz="2500" dirty="0" smtClean="0">
                <a:solidFill>
                  <a:schemeClr val="tx1"/>
                </a:solidFill>
                <a:latin typeface="Arial" panose="020B0604020202020204" pitchFamily="34" charset="0"/>
                <a:cs typeface="Arial" panose="020B0604020202020204" pitchFamily="34" charset="0"/>
              </a:rPr>
              <a:t>affordable </a:t>
            </a:r>
            <a:r>
              <a:rPr lang="en-US" sz="2500" dirty="0">
                <a:solidFill>
                  <a:schemeClr val="tx1"/>
                </a:solidFill>
                <a:latin typeface="Arial" panose="020B0604020202020204" pitchFamily="34" charset="0"/>
                <a:cs typeface="Arial" panose="020B0604020202020204" pitchFamily="34" charset="0"/>
              </a:rPr>
              <a:t>price for international and domestic guests and travellers.</a:t>
            </a:r>
          </a:p>
          <a:p>
            <a:pPr marL="342900" indent="-342900">
              <a:buClr>
                <a:srgbClr val="C00000"/>
              </a:buClr>
              <a:buSzPct val="80000"/>
              <a:buFont typeface="Arial" panose="020B0604020202020204" pitchFamily="34" charset="0"/>
              <a:buChar char="►"/>
            </a:pPr>
            <a:r>
              <a:rPr lang="en-US" sz="2500" dirty="0">
                <a:solidFill>
                  <a:schemeClr val="tx1"/>
                </a:solidFill>
                <a:latin typeface="Arial" panose="020B0604020202020204" pitchFamily="34" charset="0"/>
                <a:cs typeface="Arial" panose="020B0604020202020204" pitchFamily="34" charset="0"/>
              </a:rPr>
              <a:t>The hostel is situated in the heart of downtown Kathmandu Valley. One of the famous royal palaces, </a:t>
            </a:r>
            <a:r>
              <a:rPr lang="en-US" sz="2500" dirty="0" err="1">
                <a:solidFill>
                  <a:schemeClr val="tx1"/>
                </a:solidFill>
                <a:latin typeface="Arial" panose="020B0604020202020204" pitchFamily="34" charset="0"/>
                <a:cs typeface="Arial" panose="020B0604020202020204" pitchFamily="34" charset="0"/>
              </a:rPr>
              <a:t>Basantpur</a:t>
            </a:r>
            <a:r>
              <a:rPr lang="en-US" sz="2500" dirty="0">
                <a:solidFill>
                  <a:schemeClr val="tx1"/>
                </a:solidFill>
                <a:latin typeface="Arial" panose="020B0604020202020204" pitchFamily="34" charset="0"/>
                <a:cs typeface="Arial" panose="020B0604020202020204" pitchFamily="34" charset="0"/>
              </a:rPr>
              <a:t> Durbar Square, is near the hostel.</a:t>
            </a:r>
          </a:p>
          <a:p>
            <a:pPr algn="ctr">
              <a:buClr>
                <a:srgbClr val="C00000"/>
              </a:buClr>
              <a:buSzPct val="80000"/>
            </a:pPr>
            <a:r>
              <a:rPr lang="en-US" sz="2500" i="1" dirty="0" smtClean="0">
                <a:solidFill>
                  <a:schemeClr val="tx1"/>
                </a:solidFill>
                <a:latin typeface="Arial" panose="020B0604020202020204" pitchFamily="34" charset="0"/>
                <a:cs typeface="Arial" panose="020B0604020202020204" pitchFamily="34" charset="0"/>
              </a:rPr>
              <a:t>Source:</a:t>
            </a:r>
            <a:r>
              <a:rPr lang="en-US" sz="2500" i="1" dirty="0" smtClean="0">
                <a:solidFill>
                  <a:schemeClr val="tx1"/>
                </a:solidFill>
                <a:latin typeface="Arial" panose="020B0604020202020204" pitchFamily="34" charset="0"/>
                <a:cs typeface="Arial" panose="020B0604020202020204" pitchFamily="34" charset="0"/>
                <a:hlinkClick r:id="rId4"/>
              </a:rPr>
              <a:t>http</a:t>
            </a:r>
            <a:r>
              <a:rPr lang="en-US" sz="2500" i="1" dirty="0">
                <a:solidFill>
                  <a:schemeClr val="tx1"/>
                </a:solidFill>
                <a:latin typeface="Arial" panose="020B0604020202020204" pitchFamily="34" charset="0"/>
                <a:cs typeface="Arial" panose="020B0604020202020204" pitchFamily="34" charset="0"/>
                <a:hlinkClick r:id="rId4"/>
              </a:rPr>
              <a:t>://www.hostelworld.com</a:t>
            </a:r>
            <a:r>
              <a:rPr lang="en-US" sz="2500" i="1" dirty="0" smtClean="0">
                <a:solidFill>
                  <a:schemeClr val="tx1"/>
                </a:solidFill>
                <a:latin typeface="Arial" panose="020B0604020202020204" pitchFamily="34" charset="0"/>
                <a:cs typeface="Arial" panose="020B0604020202020204" pitchFamily="34" charset="0"/>
                <a:hlinkClick r:id="rId4"/>
              </a:rPr>
              <a:t>/</a:t>
            </a:r>
            <a:endParaRPr lang="en-US" sz="2500" i="1" dirty="0">
              <a:solidFill>
                <a:schemeClr val="tx1"/>
              </a:solidFill>
              <a:latin typeface="Arial" panose="020B0604020202020204" pitchFamily="34" charset="0"/>
              <a:cs typeface="Arial" panose="020B0604020202020204" pitchFamily="34" charset="0"/>
            </a:endParaRPr>
          </a:p>
        </p:txBody>
      </p:sp>
      <p:pic>
        <p:nvPicPr>
          <p:cNvPr id="83970" name="Picture 2" descr="Image result for H1 Thamel hoste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186" y="1195590"/>
            <a:ext cx="2636158" cy="1977119"/>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83972" name="Picture 4" descr="Image result for H1 Thamel hostel"/>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228185" y="3284984"/>
            <a:ext cx="2636158" cy="1522862"/>
          </a:xfrm>
          <a:prstGeom prst="rect">
            <a:avLst/>
          </a:prstGeom>
          <a:noFill/>
          <a:extLst>
            <a:ext uri="{909E8E84-426E-40DD-AFC4-6F175D3DCCD1}">
              <a14:hiddenFill xmlns:a14="http://schemas.microsoft.com/office/drawing/2010/main">
                <a:solidFill>
                  <a:srgbClr val="FFFFFF"/>
                </a:solidFill>
              </a14:hiddenFill>
            </a:ext>
          </a:extLst>
        </p:spPr>
      </p:pic>
      <p:pic>
        <p:nvPicPr>
          <p:cNvPr id="83974" name="Picture 6" descr="Image result for H1 Thamel hostel"/>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228184" y="4869160"/>
            <a:ext cx="2636158" cy="1738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2002410"/>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5760641" cy="5586145"/>
          </a:xfrm>
          <a:prstGeom prst="rect">
            <a:avLst/>
          </a:prstGeom>
        </p:spPr>
        <p:txBody>
          <a:bodyPr wrap="square">
            <a:spAutoFit/>
          </a:bodyPr>
          <a:lstStyle/>
          <a:p>
            <a:pPr>
              <a:buClr>
                <a:srgbClr val="0070C0"/>
              </a:buClr>
              <a:buSzPct val="80000"/>
            </a:pPr>
            <a:r>
              <a:rPr lang="en-US" sz="2100" b="1" dirty="0" smtClean="0">
                <a:solidFill>
                  <a:srgbClr val="C00000"/>
                </a:solidFill>
              </a:rPr>
              <a:t>Camping </a:t>
            </a:r>
            <a:r>
              <a:rPr lang="en-US" sz="2100" b="1" dirty="0">
                <a:solidFill>
                  <a:srgbClr val="C00000"/>
                </a:solidFill>
              </a:rPr>
              <a:t>site</a:t>
            </a:r>
          </a:p>
          <a:p>
            <a:pPr marL="342900" indent="-342900">
              <a:buClr>
                <a:srgbClr val="0070C0"/>
              </a:buClr>
              <a:buSzPct val="80000"/>
              <a:buFont typeface="Arial" panose="020B0604020202020204" pitchFamily="34" charset="0"/>
              <a:buChar char="►"/>
            </a:pPr>
            <a:r>
              <a:rPr lang="en-US" sz="2100" dirty="0"/>
              <a:t>Camping sites are places used for overnight stays in the outdoors. Campers can pitch their own tent or rent a ready pitched tent and use other amenities on the site, which can be quite basic. </a:t>
            </a:r>
            <a:endParaRPr lang="en-US" sz="2100" dirty="0" smtClean="0"/>
          </a:p>
          <a:p>
            <a:pPr marL="342900" indent="-342900">
              <a:buClr>
                <a:srgbClr val="0070C0"/>
              </a:buClr>
              <a:buSzPct val="80000"/>
              <a:buFont typeface="Arial" panose="020B0604020202020204" pitchFamily="34" charset="0"/>
              <a:buChar char="►"/>
            </a:pPr>
            <a:r>
              <a:rPr lang="en-US" sz="2100" dirty="0" smtClean="0"/>
              <a:t>Many </a:t>
            </a:r>
            <a:r>
              <a:rPr lang="en-US" sz="2100" dirty="0"/>
              <a:t>campsites also accommodate motor homes and caravans. Some international camping sites are more like holiday </a:t>
            </a:r>
            <a:r>
              <a:rPr lang="en-US" sz="2100" dirty="0" err="1"/>
              <a:t>centres</a:t>
            </a:r>
            <a:r>
              <a:rPr lang="en-US" sz="2100" dirty="0"/>
              <a:t>, with a wide range of facilities, including a small shop, restaurants and cafes, a leisure complex with play areas and swimming pools, a TV lounge, laundry facilities etc. </a:t>
            </a:r>
            <a:endParaRPr lang="en-US" sz="2100" dirty="0" smtClean="0"/>
          </a:p>
          <a:p>
            <a:pPr marL="342900" indent="-342900">
              <a:buClr>
                <a:srgbClr val="0070C0"/>
              </a:buClr>
              <a:buSzPct val="80000"/>
              <a:buFont typeface="Arial" panose="020B0604020202020204" pitchFamily="34" charset="0"/>
              <a:buChar char="►"/>
            </a:pPr>
            <a:r>
              <a:rPr lang="en-US" sz="2100" dirty="0" smtClean="0"/>
              <a:t>Many </a:t>
            </a:r>
            <a:r>
              <a:rPr lang="en-US" sz="2100" dirty="0"/>
              <a:t>also offer children’s clubs and activity grounds. Camping offers a cheap form of accommodation and camping sites are usually privately owned.</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157</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84994" name="Picture 2" descr="Image result for campsit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1144588"/>
            <a:ext cx="2948201" cy="1636340"/>
          </a:xfrm>
          <a:prstGeom prst="rect">
            <a:avLst/>
          </a:prstGeom>
          <a:noFill/>
          <a:extLst>
            <a:ext uri="{909E8E84-426E-40DD-AFC4-6F175D3DCCD1}">
              <a14:hiddenFill xmlns:a14="http://schemas.microsoft.com/office/drawing/2010/main">
                <a:solidFill>
                  <a:srgbClr val="FFFFFF"/>
                </a:solidFill>
              </a14:hiddenFill>
            </a:ext>
          </a:extLst>
        </p:spPr>
      </p:pic>
      <p:pic>
        <p:nvPicPr>
          <p:cNvPr id="84996" name="Picture 4" descr="Image result for campsite faciliti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1" y="2872780"/>
            <a:ext cx="2948201" cy="1706437"/>
          </a:xfrm>
          <a:prstGeom prst="rect">
            <a:avLst/>
          </a:prstGeom>
          <a:noFill/>
          <a:extLst>
            <a:ext uri="{909E8E84-426E-40DD-AFC4-6F175D3DCCD1}">
              <a14:hiddenFill xmlns:a14="http://schemas.microsoft.com/office/drawing/2010/main">
                <a:solidFill>
                  <a:srgbClr val="FFFFFF"/>
                </a:solidFill>
              </a14:hiddenFill>
            </a:ext>
          </a:extLst>
        </p:spPr>
      </p:pic>
      <p:pic>
        <p:nvPicPr>
          <p:cNvPr id="84998" name="Picture 6" descr="Image result for caravan sit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0151" y="4671069"/>
            <a:ext cx="2948201" cy="1794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511100"/>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12969" cy="5743111"/>
          </a:xfrm>
          <a:prstGeom prst="rect">
            <a:avLst/>
          </a:prstGeom>
        </p:spPr>
        <p:txBody>
          <a:bodyPr wrap="square">
            <a:spAutoFit/>
          </a:bodyPr>
          <a:lstStyle/>
          <a:p>
            <a:pPr>
              <a:buClr>
                <a:srgbClr val="0070C0"/>
              </a:buClr>
              <a:buSzPct val="80000"/>
            </a:pPr>
            <a:r>
              <a:rPr lang="en-US" sz="2150" b="1" dirty="0" smtClean="0">
                <a:solidFill>
                  <a:srgbClr val="C00000"/>
                </a:solidFill>
              </a:rPr>
              <a:t>Economies </a:t>
            </a:r>
            <a:r>
              <a:rPr lang="en-US" sz="2150" b="1" dirty="0">
                <a:solidFill>
                  <a:srgbClr val="C00000"/>
                </a:solidFill>
              </a:rPr>
              <a:t>of operation and scale of investment</a:t>
            </a:r>
          </a:p>
          <a:p>
            <a:pPr marL="342900" indent="-342900">
              <a:buClr>
                <a:srgbClr val="0070C0"/>
              </a:buClr>
              <a:buSzPct val="80000"/>
              <a:buFont typeface="Arial" panose="020B0604020202020204" pitchFamily="34" charset="0"/>
              <a:buChar char="►"/>
            </a:pPr>
            <a:r>
              <a:rPr lang="en-US" sz="2150" dirty="0" smtClean="0"/>
              <a:t>The </a:t>
            </a:r>
            <a:r>
              <a:rPr lang="en-US" sz="2150" dirty="0"/>
              <a:t>accommodation sector is dominated by commercial enterprises such as hotels and motels, guesthouses, farmhouses and B&amp;Bs etc. </a:t>
            </a:r>
            <a:endParaRPr lang="en-US" sz="2150" dirty="0" smtClean="0"/>
          </a:p>
          <a:p>
            <a:pPr marL="342900" indent="-342900">
              <a:buClr>
                <a:srgbClr val="0070C0"/>
              </a:buClr>
              <a:buSzPct val="80000"/>
              <a:buFont typeface="Arial" panose="020B0604020202020204" pitchFamily="34" charset="0"/>
              <a:buChar char="►"/>
            </a:pPr>
            <a:r>
              <a:rPr lang="en-US" sz="2150" dirty="0" smtClean="0"/>
              <a:t>Many </a:t>
            </a:r>
            <a:r>
              <a:rPr lang="en-US" sz="2150" dirty="0"/>
              <a:t>accommodation providers are small, independent establishments - a privately owned hotel or guest house, for example; there are also a few large, international hotel chains and resort owners - the branded multiples. </a:t>
            </a:r>
            <a:endParaRPr lang="en-US" sz="2150" dirty="0" smtClean="0"/>
          </a:p>
          <a:p>
            <a:pPr marL="342900" indent="-342900">
              <a:buClr>
                <a:srgbClr val="0070C0"/>
              </a:buClr>
              <a:buSzPct val="80000"/>
              <a:buFont typeface="Arial" panose="020B0604020202020204" pitchFamily="34" charset="0"/>
              <a:buChar char="►"/>
            </a:pPr>
            <a:r>
              <a:rPr lang="en-US" sz="2150" dirty="0" smtClean="0"/>
              <a:t>This </a:t>
            </a:r>
            <a:r>
              <a:rPr lang="en-US" sz="2150" dirty="0"/>
              <a:t>is where a hotel group uses the same hotel model across every key tourism destination offering a familiar accommodation environment for customers with guaranteed quality and standards.</a:t>
            </a:r>
          </a:p>
          <a:p>
            <a:pPr marL="342900" indent="-342900">
              <a:buClr>
                <a:srgbClr val="0070C0"/>
              </a:buClr>
              <a:buSzPct val="80000"/>
              <a:buFont typeface="Arial" panose="020B0604020202020204" pitchFamily="34" charset="0"/>
              <a:buChar char="►"/>
            </a:pPr>
            <a:r>
              <a:rPr lang="en-US" sz="2150" dirty="0"/>
              <a:t>It is difficult to estimate the exact scale of the accommodation sector. National tourist authorities produce statistics about the number of bed spaces for specific destinations which indicate the extent to which the demand for tourist accommodation is matched by supply, but survey data of this nature does not always accurately confirm the scale of </a:t>
            </a:r>
            <a:r>
              <a:rPr lang="en-US" sz="2150" dirty="0" smtClean="0"/>
              <a:t>this industry </a:t>
            </a:r>
            <a:r>
              <a:rPr lang="en-US" sz="2150" dirty="0"/>
              <a:t>sector</a:t>
            </a:r>
            <a:r>
              <a:rPr lang="en-US" sz="2150" dirty="0" smtClean="0"/>
              <a:t>.</a:t>
            </a:r>
            <a:endParaRPr lang="en-US" sz="215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157</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spTree>
    <p:extLst>
      <p:ext uri="{BB962C8B-B14F-4D97-AF65-F5344CB8AC3E}">
        <p14:creationId xmlns:p14="http://schemas.microsoft.com/office/powerpoint/2010/main" val="2313923766"/>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12969" cy="5586145"/>
          </a:xfrm>
          <a:prstGeom prst="rect">
            <a:avLst/>
          </a:prstGeom>
        </p:spPr>
        <p:txBody>
          <a:bodyPr wrap="square">
            <a:spAutoFit/>
          </a:bodyPr>
          <a:lstStyle/>
          <a:p>
            <a:pPr>
              <a:buClr>
                <a:srgbClr val="0070C0"/>
              </a:buClr>
              <a:buSzPct val="80000"/>
            </a:pPr>
            <a:r>
              <a:rPr lang="en-US" sz="2100" b="1" dirty="0">
                <a:solidFill>
                  <a:srgbClr val="C00000"/>
                </a:solidFill>
              </a:rPr>
              <a:t>Economies of operation and scale of investment</a:t>
            </a:r>
          </a:p>
          <a:p>
            <a:pPr marL="342900" indent="-342900">
              <a:buClr>
                <a:srgbClr val="0070C0"/>
              </a:buClr>
              <a:buSzPct val="80000"/>
              <a:buFont typeface="Arial" panose="020B0604020202020204" pitchFamily="34" charset="0"/>
              <a:buChar char="►"/>
            </a:pPr>
            <a:r>
              <a:rPr lang="en-US" sz="2100" dirty="0" smtClean="0"/>
              <a:t>It </a:t>
            </a:r>
            <a:r>
              <a:rPr lang="en-US" sz="2100" dirty="0"/>
              <a:t>is also difficult to estimate the extent of investment in the accommodation sector, given the huge variety of accommodation providers worldwide. The availability of quality, value for money accommodation is a key component in destination choice and a top three consideration in short-break travel. </a:t>
            </a:r>
            <a:endParaRPr lang="en-US" sz="2100" dirty="0" smtClean="0"/>
          </a:p>
          <a:p>
            <a:pPr marL="342900" indent="-342900">
              <a:buClr>
                <a:srgbClr val="0070C0"/>
              </a:buClr>
              <a:buSzPct val="80000"/>
              <a:buFont typeface="Arial" panose="020B0604020202020204" pitchFamily="34" charset="0"/>
              <a:buChar char="►"/>
            </a:pPr>
            <a:r>
              <a:rPr lang="en-US" sz="2100" dirty="0" smtClean="0"/>
              <a:t>Investment </a:t>
            </a:r>
            <a:r>
              <a:rPr lang="en-US" sz="2100" dirty="0"/>
              <a:t>in accommodation development is primarily through private investment: however destination managers can assist in attracting investment for a destination. While destinations seek to attract investment in new tourism development, much of the investment in accommodation is likely to be in the refurbishment and refreshment of existing accommodation development to meet the changing visitors expectations. </a:t>
            </a:r>
            <a:endParaRPr lang="en-US" sz="2100" dirty="0" smtClean="0"/>
          </a:p>
          <a:p>
            <a:pPr marL="342900" indent="-342900">
              <a:buClr>
                <a:srgbClr val="0070C0"/>
              </a:buClr>
              <a:buSzPct val="80000"/>
              <a:buFont typeface="Arial" panose="020B0604020202020204" pitchFamily="34" charset="0"/>
              <a:buChar char="►"/>
            </a:pPr>
            <a:r>
              <a:rPr lang="en-US" sz="2100" dirty="0" smtClean="0"/>
              <a:t>Accommodation </a:t>
            </a:r>
            <a:r>
              <a:rPr lang="en-US" sz="2100" dirty="0"/>
              <a:t>should be refurbished approximately every 5-7 years to ensure visitor satisfaction. Different types of accommodation have also been pursued in various destinations, with different ownership models and impacts.</a:t>
            </a:r>
            <a:endParaRPr lang="en-US" sz="210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158</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spTree>
    <p:extLst>
      <p:ext uri="{BB962C8B-B14F-4D97-AF65-F5344CB8AC3E}">
        <p14:creationId xmlns:p14="http://schemas.microsoft.com/office/powerpoint/2010/main" val="3407615112"/>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12969" cy="5401479"/>
          </a:xfrm>
          <a:prstGeom prst="rect">
            <a:avLst/>
          </a:prstGeom>
        </p:spPr>
        <p:txBody>
          <a:bodyPr wrap="square">
            <a:spAutoFit/>
          </a:bodyPr>
          <a:lstStyle/>
          <a:p>
            <a:pPr>
              <a:buClr>
                <a:srgbClr val="0070C0"/>
              </a:buClr>
              <a:buSzPct val="80000"/>
            </a:pPr>
            <a:r>
              <a:rPr lang="en-US" sz="2300" b="1" dirty="0" smtClean="0">
                <a:solidFill>
                  <a:srgbClr val="C00000"/>
                </a:solidFill>
              </a:rPr>
              <a:t>Measures </a:t>
            </a:r>
            <a:r>
              <a:rPr lang="en-US" sz="2300" b="1" dirty="0">
                <a:solidFill>
                  <a:srgbClr val="C00000"/>
                </a:solidFill>
              </a:rPr>
              <a:t>of efficient operation</a:t>
            </a:r>
          </a:p>
          <a:p>
            <a:pPr marL="342900" indent="-342900">
              <a:buClr>
                <a:srgbClr val="0070C0"/>
              </a:buClr>
              <a:buSzPct val="80000"/>
              <a:buFont typeface="Arial" panose="020B0604020202020204" pitchFamily="34" charset="0"/>
              <a:buChar char="►"/>
            </a:pPr>
            <a:r>
              <a:rPr lang="en-US" sz="2300" dirty="0"/>
              <a:t>The popularity of different types of accommodation can be </a:t>
            </a:r>
            <a:r>
              <a:rPr lang="en-US" sz="2300" dirty="0" smtClean="0"/>
              <a:t>measure </a:t>
            </a:r>
            <a:r>
              <a:rPr lang="en-US" sz="2300" dirty="0"/>
              <a:t>in a number of different ways. The travel and tourism industry uses occupancy rates to measure whether hotels, guesthouses and hostels are operating close to their capacity. </a:t>
            </a:r>
            <a:endParaRPr lang="en-US" sz="2300" dirty="0" smtClean="0"/>
          </a:p>
          <a:p>
            <a:pPr marL="342900" indent="-342900">
              <a:buClr>
                <a:srgbClr val="0070C0"/>
              </a:buClr>
              <a:buSzPct val="80000"/>
              <a:buFont typeface="Arial" panose="020B0604020202020204" pitchFamily="34" charset="0"/>
              <a:buChar char="►"/>
            </a:pPr>
            <a:r>
              <a:rPr lang="en-US" sz="2300" dirty="0" smtClean="0"/>
              <a:t>An </a:t>
            </a:r>
            <a:r>
              <a:rPr lang="en-US" sz="2300" b="1" dirty="0">
                <a:solidFill>
                  <a:srgbClr val="FF0000"/>
                </a:solidFill>
              </a:rPr>
              <a:t>occupancy rate </a:t>
            </a:r>
            <a:r>
              <a:rPr lang="en-US" sz="2300" dirty="0"/>
              <a:t>is the number of beds/rooms that have been occupied against the number of beds/rooms available over a given period of time (usually measured on a yearly basis and presented as a percentage). </a:t>
            </a:r>
            <a:endParaRPr lang="en-US" sz="2300" dirty="0" smtClean="0"/>
          </a:p>
          <a:p>
            <a:pPr marL="742950" indent="-342900">
              <a:buClr>
                <a:srgbClr val="0070C0"/>
              </a:buClr>
              <a:buSzPct val="80000"/>
              <a:buFont typeface="Wingdings" panose="05000000000000000000" pitchFamily="2" charset="2"/>
              <a:buChar char="§"/>
            </a:pPr>
            <a:r>
              <a:rPr lang="en-US" sz="2300" dirty="0" smtClean="0"/>
              <a:t>For example, Singapore had an occupancy rate of 75.8% in 2009 - which means more than three quarters of the available hotel accommodations were occupied during the year. </a:t>
            </a:r>
          </a:p>
          <a:p>
            <a:pPr marL="742950" indent="-342900">
              <a:buClr>
                <a:srgbClr val="0070C0"/>
              </a:buClr>
              <a:buSzPct val="80000"/>
              <a:buFont typeface="Wingdings" panose="05000000000000000000" pitchFamily="2" charset="2"/>
              <a:buChar char="§"/>
            </a:pPr>
            <a:r>
              <a:rPr lang="en-US" sz="2300" dirty="0" smtClean="0"/>
              <a:t>Occupancy rates in Dubai fell dramatically early in 2010 to below 50% but rose to 80% by the end of the year. </a:t>
            </a:r>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158</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spTree>
    <p:extLst>
      <p:ext uri="{BB962C8B-B14F-4D97-AF65-F5344CB8AC3E}">
        <p14:creationId xmlns:p14="http://schemas.microsoft.com/office/powerpoint/2010/main" val="308646720"/>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12969" cy="2246769"/>
          </a:xfrm>
          <a:prstGeom prst="rect">
            <a:avLst/>
          </a:prstGeom>
        </p:spPr>
        <p:txBody>
          <a:bodyPr wrap="square">
            <a:spAutoFit/>
          </a:bodyPr>
          <a:lstStyle/>
          <a:p>
            <a:pPr>
              <a:buClr>
                <a:srgbClr val="0070C0"/>
              </a:buClr>
              <a:buSzPct val="80000"/>
            </a:pPr>
            <a:r>
              <a:rPr lang="en-US" sz="2000" b="1" dirty="0" smtClean="0">
                <a:solidFill>
                  <a:srgbClr val="C00000"/>
                </a:solidFill>
              </a:rPr>
              <a:t>Measures </a:t>
            </a:r>
            <a:r>
              <a:rPr lang="en-US" sz="2000" b="1" dirty="0">
                <a:solidFill>
                  <a:srgbClr val="C00000"/>
                </a:solidFill>
              </a:rPr>
              <a:t>of efficient operation</a:t>
            </a:r>
          </a:p>
          <a:p>
            <a:pPr marL="342900" indent="-342900">
              <a:buClr>
                <a:srgbClr val="0070C0"/>
              </a:buClr>
              <a:buSzPct val="80000"/>
              <a:buFont typeface="Arial" panose="020B0604020202020204" pitchFamily="34" charset="0"/>
              <a:buChar char="►"/>
            </a:pPr>
            <a:r>
              <a:rPr lang="en-US" sz="2000" dirty="0" smtClean="0"/>
              <a:t>Occupancy rates are calculated from the internal records of individual hotels; these are reported to national tourism authorities and collated to allow statistical analysis of numbers of tourists against destination carrying capacity - i.e. the number of actual visitors measured against the number of visitors that a destination can theoretically accommodate at any one time.</a:t>
            </a:r>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158</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0482" y="3371512"/>
            <a:ext cx="8038502" cy="3297847"/>
          </a:xfrm>
          <a:prstGeom prst="rect">
            <a:avLst/>
          </a:prstGeom>
        </p:spPr>
      </p:pic>
    </p:spTree>
    <p:extLst>
      <p:ext uri="{BB962C8B-B14F-4D97-AF65-F5344CB8AC3E}">
        <p14:creationId xmlns:p14="http://schemas.microsoft.com/office/powerpoint/2010/main" val="561447725"/>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6264697" cy="5632311"/>
          </a:xfrm>
          <a:prstGeom prst="rect">
            <a:avLst/>
          </a:prstGeom>
        </p:spPr>
        <p:txBody>
          <a:bodyPr wrap="square">
            <a:spAutoFit/>
          </a:bodyPr>
          <a:lstStyle/>
          <a:p>
            <a:pPr>
              <a:buClr>
                <a:srgbClr val="0070C0"/>
              </a:buClr>
              <a:buSzPct val="80000"/>
            </a:pPr>
            <a:r>
              <a:rPr lang="en-US" sz="2000" b="1" dirty="0" smtClean="0">
                <a:solidFill>
                  <a:srgbClr val="C00000"/>
                </a:solidFill>
              </a:rPr>
              <a:t>Classification </a:t>
            </a:r>
            <a:r>
              <a:rPr lang="en-US" sz="2000" b="1" dirty="0">
                <a:solidFill>
                  <a:srgbClr val="C00000"/>
                </a:solidFill>
              </a:rPr>
              <a:t>and grading</a:t>
            </a:r>
          </a:p>
          <a:p>
            <a:pPr marL="342900" indent="-342900">
              <a:buClr>
                <a:srgbClr val="0070C0"/>
              </a:buClr>
              <a:buSzPct val="80000"/>
              <a:buFont typeface="Arial" panose="020B0604020202020204" pitchFamily="34" charset="0"/>
              <a:buChar char="►"/>
            </a:pPr>
            <a:r>
              <a:rPr lang="en-US" sz="2000" dirty="0"/>
              <a:t>Tourists often want to know what to expect from the accommodation they book. If you are travelling to a destination for the first </a:t>
            </a:r>
            <a:r>
              <a:rPr lang="en-US" sz="2000" dirty="0" smtClean="0"/>
              <a:t>time you </a:t>
            </a:r>
            <a:r>
              <a:rPr lang="en-US" sz="2000" dirty="0"/>
              <a:t>may have limited knowledge of the accommodation on offer.</a:t>
            </a:r>
          </a:p>
          <a:p>
            <a:pPr marL="342900" indent="-342900">
              <a:buClr>
                <a:srgbClr val="0070C0"/>
              </a:buClr>
              <a:buSzPct val="80000"/>
              <a:buFont typeface="Arial" panose="020B0604020202020204" pitchFamily="34" charset="0"/>
              <a:buChar char="►"/>
            </a:pPr>
            <a:r>
              <a:rPr lang="en-US" sz="2000" dirty="0"/>
              <a:t>In order to help the tourists choose accommodation appropriate to their specific requirements, many types of accommodation have adopted a classification or grading scheme. These schemes are often based on strict criteria relating to the quality of facilities offered and the quality of the customer services provided. </a:t>
            </a:r>
            <a:endParaRPr lang="en-US" sz="2000" dirty="0" smtClean="0"/>
          </a:p>
          <a:p>
            <a:pPr marL="342900" indent="-342900">
              <a:buClr>
                <a:srgbClr val="0070C0"/>
              </a:buClr>
              <a:buSzPct val="80000"/>
              <a:buFont typeface="Arial" panose="020B0604020202020204" pitchFamily="34" charset="0"/>
              <a:buChar char="►"/>
            </a:pPr>
            <a:r>
              <a:rPr lang="en-US" sz="2000" dirty="0" smtClean="0"/>
              <a:t>There </a:t>
            </a:r>
            <a:r>
              <a:rPr lang="en-US" sz="2000" dirty="0"/>
              <a:t>is no international hotel classification scheme but many countries have their own classification system in place. National tourist boards or government departments are often involved in inspecting accommodation and classifying it accordingly</a:t>
            </a:r>
            <a:r>
              <a:rPr lang="en-US" sz="2000" dirty="0" smtClean="0"/>
              <a:t>.</a:t>
            </a:r>
            <a:endParaRPr lang="en-US" sz="2000" dirty="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158</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91138" name="Picture 2" descr="Image result for hotel star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44208" y="1124745"/>
            <a:ext cx="2485355" cy="1371394"/>
          </a:xfrm>
          <a:prstGeom prst="rect">
            <a:avLst/>
          </a:prstGeom>
          <a:noFill/>
          <a:extLst>
            <a:ext uri="{909E8E84-426E-40DD-AFC4-6F175D3DCCD1}">
              <a14:hiddenFill xmlns:a14="http://schemas.microsoft.com/office/drawing/2010/main">
                <a:solidFill>
                  <a:srgbClr val="FFFFFF"/>
                </a:solidFill>
              </a14:hiddenFill>
            </a:ext>
          </a:extLst>
        </p:spPr>
      </p:pic>
      <p:pic>
        <p:nvPicPr>
          <p:cNvPr id="91140" name="Picture 4" descr="Image result for hotel inspector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44208" y="2804521"/>
            <a:ext cx="2485355" cy="1920623"/>
          </a:xfrm>
          <a:prstGeom prst="rect">
            <a:avLst/>
          </a:prstGeom>
          <a:noFill/>
          <a:extLst>
            <a:ext uri="{909E8E84-426E-40DD-AFC4-6F175D3DCCD1}">
              <a14:hiddenFill xmlns:a14="http://schemas.microsoft.com/office/drawing/2010/main">
                <a:solidFill>
                  <a:srgbClr val="FFFFFF"/>
                </a:solidFill>
              </a14:hiddenFill>
            </a:ext>
          </a:extLst>
        </p:spPr>
      </p:pic>
      <p:pic>
        <p:nvPicPr>
          <p:cNvPr id="91142" name="Picture 6" descr="Image result for hotel rating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811" t="8244" r="5534" b="8908"/>
          <a:stretch/>
        </p:blipFill>
        <p:spPr bwMode="auto">
          <a:xfrm>
            <a:off x="6444207" y="4937147"/>
            <a:ext cx="2474267" cy="1677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252442"/>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590073" y="1196752"/>
            <a:ext cx="5302407" cy="5400600"/>
          </a:xfrm>
          <a:prstGeom prst="rect">
            <a:avLst/>
          </a:prstGeom>
        </p:spPr>
      </p:pic>
      <p:sp>
        <p:nvSpPr>
          <p:cNvPr id="3" name="Rectangle 2"/>
          <p:cNvSpPr/>
          <p:nvPr/>
        </p:nvSpPr>
        <p:spPr>
          <a:xfrm>
            <a:off x="167070" y="1124744"/>
            <a:ext cx="3423004" cy="4801314"/>
          </a:xfrm>
          <a:prstGeom prst="rect">
            <a:avLst/>
          </a:prstGeom>
        </p:spPr>
        <p:txBody>
          <a:bodyPr wrap="square">
            <a:spAutoFit/>
          </a:bodyPr>
          <a:lstStyle/>
          <a:p>
            <a:pPr>
              <a:buClr>
                <a:srgbClr val="0070C0"/>
              </a:buClr>
              <a:buSzPct val="80000"/>
            </a:pPr>
            <a:r>
              <a:rPr lang="en-US" b="1" dirty="0">
                <a:solidFill>
                  <a:srgbClr val="C00000"/>
                </a:solidFill>
              </a:rPr>
              <a:t>Classification and grading</a:t>
            </a:r>
          </a:p>
          <a:p>
            <a:pPr marL="342900" indent="-342900">
              <a:buClr>
                <a:srgbClr val="0070C0"/>
              </a:buClr>
              <a:buSzPct val="80000"/>
              <a:buFont typeface="Arial" panose="020B0604020202020204" pitchFamily="34" charset="0"/>
              <a:buChar char="►"/>
            </a:pPr>
            <a:r>
              <a:rPr lang="en-US" dirty="0" smtClean="0"/>
              <a:t>The </a:t>
            </a:r>
            <a:r>
              <a:rPr lang="en-US" dirty="0"/>
              <a:t>most common classification scheme which has some international recognition is the hotel star rating scheme, meaning that each hotel is visited by a team of inspectors and assessed against pre-determined grading criteria. </a:t>
            </a:r>
          </a:p>
          <a:p>
            <a:pPr marL="342900" indent="-342900">
              <a:buClr>
                <a:srgbClr val="0070C0"/>
              </a:buClr>
              <a:buSzPct val="80000"/>
              <a:buFont typeface="Arial" panose="020B0604020202020204" pitchFamily="34" charset="0"/>
              <a:buChar char="►"/>
            </a:pPr>
            <a:r>
              <a:rPr lang="en-US" dirty="0"/>
              <a:t>Hotels are usually given a rating of from one to five stars - the more the stars, the higher the quality and the greater the range of facilities and level of services provided. </a:t>
            </a:r>
          </a:p>
        </p:txBody>
      </p:sp>
    </p:spTree>
    <p:extLst>
      <p:ext uri="{BB962C8B-B14F-4D97-AF65-F5344CB8AC3E}">
        <p14:creationId xmlns:p14="http://schemas.microsoft.com/office/powerpoint/2010/main" val="3822625093"/>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6120681" cy="5687711"/>
          </a:xfrm>
          <a:prstGeom prst="rect">
            <a:avLst/>
          </a:prstGeom>
        </p:spPr>
        <p:txBody>
          <a:bodyPr wrap="square">
            <a:spAutoFit/>
          </a:bodyPr>
          <a:lstStyle/>
          <a:p>
            <a:pPr>
              <a:buClr>
                <a:srgbClr val="0070C0"/>
              </a:buClr>
              <a:buSzPct val="80000"/>
            </a:pPr>
            <a:r>
              <a:rPr lang="en-US" sz="2020" b="1" dirty="0" smtClean="0">
                <a:solidFill>
                  <a:srgbClr val="C00000"/>
                </a:solidFill>
              </a:rPr>
              <a:t>Classification </a:t>
            </a:r>
            <a:r>
              <a:rPr lang="en-US" sz="2020" b="1" dirty="0">
                <a:solidFill>
                  <a:srgbClr val="C00000"/>
                </a:solidFill>
              </a:rPr>
              <a:t>and grading</a:t>
            </a:r>
          </a:p>
          <a:p>
            <a:pPr marL="285750" indent="-285750">
              <a:buClr>
                <a:srgbClr val="0070C0"/>
              </a:buClr>
              <a:buSzPct val="80000"/>
              <a:buFont typeface="Arial" panose="020B0604020202020204" pitchFamily="34" charset="0"/>
              <a:buChar char="►"/>
            </a:pPr>
            <a:r>
              <a:rPr lang="en-US" sz="2020" dirty="0" smtClean="0"/>
              <a:t>As </a:t>
            </a:r>
            <a:r>
              <a:rPr lang="en-US" sz="2020" dirty="0"/>
              <a:t>the demand for tourism experiences becomes more and more, we have seen the emergence of several so-called 6 star or 7 star hotels, meaning that these hotels surpass the level of luxury associated with a typical 5 star luxury hotel.</a:t>
            </a:r>
          </a:p>
          <a:p>
            <a:pPr marL="285750" indent="-285750">
              <a:buClr>
                <a:srgbClr val="0070C0"/>
              </a:buClr>
              <a:buSzPct val="80000"/>
              <a:buFont typeface="Arial" panose="020B0604020202020204" pitchFamily="34" charset="0"/>
              <a:buChar char="►"/>
            </a:pPr>
            <a:r>
              <a:rPr lang="en-US" sz="2020" dirty="0"/>
              <a:t>Some countries, including the United Kingdom have adopted a grading scheme for guesthouse provision. This works in much the same way as the star rating used in hotel classification but uses a diamond symbol in place of the star. </a:t>
            </a:r>
            <a:endParaRPr lang="en-US" sz="2020" dirty="0" smtClean="0"/>
          </a:p>
          <a:p>
            <a:pPr marL="285750" indent="-285750">
              <a:buClr>
                <a:srgbClr val="0070C0"/>
              </a:buClr>
              <a:buSzPct val="80000"/>
              <a:buFont typeface="Arial" panose="020B0604020202020204" pitchFamily="34" charset="0"/>
              <a:buChar char="►"/>
            </a:pPr>
            <a:r>
              <a:rPr lang="en-US" sz="2020" dirty="0" smtClean="0"/>
              <a:t>Again </a:t>
            </a:r>
            <a:r>
              <a:rPr lang="en-US" sz="2020" dirty="0"/>
              <a:t>the more diamonds an establishment receives based on inspection of its products and service provisions, the higher its quality. </a:t>
            </a:r>
            <a:endParaRPr lang="en-US" sz="2020" dirty="0" smtClean="0"/>
          </a:p>
          <a:p>
            <a:pPr marL="285750" indent="-285750">
              <a:buClr>
                <a:srgbClr val="0070C0"/>
              </a:buClr>
              <a:buSzPct val="80000"/>
              <a:buFont typeface="Arial" panose="020B0604020202020204" pitchFamily="34" charset="0"/>
              <a:buChar char="►"/>
            </a:pPr>
            <a:r>
              <a:rPr lang="en-US" sz="2020" dirty="0" smtClean="0"/>
              <a:t>The </a:t>
            </a:r>
            <a:r>
              <a:rPr lang="en-US" sz="2020" dirty="0"/>
              <a:t>best measure of the quality of products, services and facilities of accommodation provision is the popularity of establishments with customers.  </a:t>
            </a:r>
            <a:endParaRPr lang="en-US" sz="2020" dirty="0" smtClean="0"/>
          </a:p>
        </p:txBody>
      </p:sp>
      <p:sp>
        <p:nvSpPr>
          <p:cNvPr id="4" name="Round Same Side Corner Rectangle 3">
            <a:hlinkClick r:id="rId3" action="ppaction://hlinkpres?slideindex=1&amp;slidetitle="/>
          </p:cNvPr>
          <p:cNvSpPr/>
          <p:nvPr/>
        </p:nvSpPr>
        <p:spPr>
          <a:xfrm>
            <a:off x="6660232" y="695546"/>
            <a:ext cx="72008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159</a:t>
            </a:r>
            <a:endParaRPr lang="en-GB" sz="1400" b="1" dirty="0">
              <a:latin typeface="Calibri" panose="020F0502020204030204" pitchFamily="34" charset="0"/>
            </a:endParaRPr>
          </a:p>
        </p:txBody>
      </p:sp>
      <p:sp>
        <p:nvSpPr>
          <p:cNvPr id="10" name="Title 1"/>
          <p:cNvSpPr>
            <a:spLocks noGrp="1"/>
          </p:cNvSpPr>
          <p:nvPr>
            <p:ph type="title"/>
          </p:nvPr>
        </p:nvSpPr>
        <p:spPr>
          <a:xfrm>
            <a:off x="107504" y="44624"/>
            <a:ext cx="7560840" cy="625434"/>
          </a:xfrm>
        </p:spPr>
        <p:txBody>
          <a:bodyPr>
            <a:noAutofit/>
          </a:bodyPr>
          <a:lstStyle/>
          <a:p>
            <a:r>
              <a:rPr lang="en-US" sz="2500" dirty="0" smtClean="0"/>
              <a:t>4.3 </a:t>
            </a:r>
            <a:r>
              <a:rPr lang="en-US" sz="2500" dirty="0"/>
              <a:t>- Describe </a:t>
            </a:r>
            <a:r>
              <a:rPr lang="en-US" sz="2500" dirty="0" smtClean="0"/>
              <a:t>Support Facilities </a:t>
            </a:r>
            <a:r>
              <a:rPr lang="en-US" sz="2500" dirty="0"/>
              <a:t>for </a:t>
            </a:r>
            <a:r>
              <a:rPr lang="en-US" sz="2500" dirty="0" smtClean="0"/>
              <a:t>Travel </a:t>
            </a:r>
            <a:r>
              <a:rPr lang="en-US" sz="2500" dirty="0"/>
              <a:t>and </a:t>
            </a:r>
            <a:r>
              <a:rPr lang="en-US" sz="2500" dirty="0" smtClean="0"/>
              <a:t>Tourism</a:t>
            </a:r>
            <a:endParaRPr lang="en-GB" sz="2500" b="1" dirty="0" smtClean="0"/>
          </a:p>
        </p:txBody>
      </p:sp>
      <p:pic>
        <p:nvPicPr>
          <p:cNvPr id="5" name="Picture 2" descr="Image result for hotel star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44208" y="1124745"/>
            <a:ext cx="2485355" cy="13713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hotel inspector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44208" y="2804521"/>
            <a:ext cx="2485355" cy="19206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hotel rating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811" t="8244" r="5534" b="8908"/>
          <a:stretch/>
        </p:blipFill>
        <p:spPr bwMode="auto">
          <a:xfrm>
            <a:off x="6444207" y="4937147"/>
            <a:ext cx="2474267" cy="1677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3624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elements/1.1/"/>
    <ds:schemaRef ds:uri="http://purl.org/dc/terms/"/>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54494</TotalTime>
  <Words>18520</Words>
  <Application>Microsoft Office PowerPoint</Application>
  <PresentationFormat>On-screen Show (4:3)</PresentationFormat>
  <Paragraphs>1279</Paragraphs>
  <Slides>148</Slides>
  <Notes>148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148</vt:i4>
      </vt:variant>
    </vt:vector>
  </HeadingPairs>
  <TitlesOfParts>
    <vt:vector size="156" baseType="lpstr">
      <vt:lpstr>Arial</vt:lpstr>
      <vt:lpstr>Calibri</vt:lpstr>
      <vt:lpstr>Lucida Sans Unicode</vt:lpstr>
      <vt:lpstr>Verdana</vt:lpstr>
      <vt:lpstr>Wingdings</vt:lpstr>
      <vt:lpstr>Wingdings 2</vt:lpstr>
      <vt:lpstr>Wingdings 3</vt:lpstr>
      <vt:lpstr>Enderoth</vt:lpstr>
      <vt:lpstr>PowerPoint Presentation</vt:lpstr>
      <vt:lpstr>3 - Learning Outcomes</vt:lpstr>
      <vt:lpstr>1 – Assessment Objectives</vt:lpstr>
      <vt:lpstr>1 – Assessment Objectives</vt:lpstr>
      <vt:lpstr>1 – Assessment Objectives</vt:lpstr>
      <vt:lpstr>1 – Grade Descriptors – Grade A</vt:lpstr>
      <vt:lpstr>1 – Grade Descriptors – Grade C</vt:lpstr>
      <vt:lpstr>1 – Grade Descriptors – Grade F</vt:lpstr>
      <vt:lpstr>1 – Scheme of Assessment</vt:lpstr>
      <vt:lpstr>3 – Customer Care and Working Procedures</vt:lpstr>
      <vt:lpstr>3 – Customer Care and Working Procedures</vt:lpstr>
      <vt:lpstr>4 – Products and Services</vt:lpstr>
      <vt:lpstr>4 – Products and Services</vt:lpstr>
      <vt:lpstr>4 – Products and Services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4.1 – Identify and Describe Tourism Products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4.2 – Explore the roles of Tour Operators and Travel Agents</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4.2 – Explore the roles of Tour Operators and Travel Agents</vt:lpstr>
      <vt:lpstr>4.2 – Explore the roles of Tour Operators and Travel Agents</vt:lpstr>
      <vt:lpstr>4.2 – Explore the roles of Tour Operators and Travel Agents</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4.3 - Describe Support Facilities for Travel and Tourism</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4.4 – Features of Worldwide Transport</vt:lpstr>
      <vt:lpstr>4 – Content Assessment</vt:lpstr>
      <vt:lpstr>4 – Content Assessment</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04 - Travel and Tourism Products and Services</dc:title>
  <dc:subject>Travel and Tourism</dc:subject>
  <dc:creator>Enderoth</dc:creator>
  <cp:keywords>Unit 02 - Features of worldwide destinations</cp:keywords>
  <cp:lastModifiedBy>Enderoth</cp:lastModifiedBy>
  <cp:revision>1818</cp:revision>
  <cp:lastPrinted>2014-01-22T18:25:48Z</cp:lastPrinted>
  <dcterms:created xsi:type="dcterms:W3CDTF">2008-03-12T11:01:44Z</dcterms:created>
  <dcterms:modified xsi:type="dcterms:W3CDTF">2018-05-10T18:24:43Z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